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78" r:id="rId1"/>
  </p:sldMasterIdLst>
  <p:notesMasterIdLst>
    <p:notesMasterId r:id="rId34"/>
  </p:notesMasterIdLst>
  <p:sldIdLst>
    <p:sldId id="256" r:id="rId2"/>
    <p:sldId id="275" r:id="rId3"/>
    <p:sldId id="1457" r:id="rId4"/>
    <p:sldId id="1455" r:id="rId5"/>
    <p:sldId id="1456" r:id="rId6"/>
    <p:sldId id="1443" r:id="rId7"/>
    <p:sldId id="1415" r:id="rId8"/>
    <p:sldId id="1420" r:id="rId9"/>
    <p:sldId id="1421" r:id="rId10"/>
    <p:sldId id="1450" r:id="rId11"/>
    <p:sldId id="1454" r:id="rId12"/>
    <p:sldId id="1430" r:id="rId13"/>
    <p:sldId id="1427" r:id="rId14"/>
    <p:sldId id="1453" r:id="rId15"/>
    <p:sldId id="1444" r:id="rId16"/>
    <p:sldId id="1433" r:id="rId17"/>
    <p:sldId id="1436" r:id="rId18"/>
    <p:sldId id="1451" r:id="rId19"/>
    <p:sldId id="1452" r:id="rId20"/>
    <p:sldId id="1385" r:id="rId21"/>
    <p:sldId id="1438" r:id="rId22"/>
    <p:sldId id="1422" r:id="rId23"/>
    <p:sldId id="1435" r:id="rId24"/>
    <p:sldId id="1437" r:id="rId25"/>
    <p:sldId id="1439" r:id="rId26"/>
    <p:sldId id="1441" r:id="rId27"/>
    <p:sldId id="1440" r:id="rId28"/>
    <p:sldId id="1442" r:id="rId29"/>
    <p:sldId id="1448" r:id="rId30"/>
    <p:sldId id="1449" r:id="rId31"/>
    <p:sldId id="1447" r:id="rId32"/>
    <p:sldId id="261" r:id="rId33"/>
  </p:sldIdLst>
  <p:sldSz cx="9144000" cy="5143500" type="screen16x9"/>
  <p:notesSz cx="6797675" cy="9928225"/>
  <p:embeddedFontLst>
    <p:embeddedFont>
      <p:font typeface="Azeret Mono" panose="020B0604020202020204" charset="0"/>
      <p:regular r:id="rId35"/>
      <p:bold r:id="rId36"/>
      <p:italic r:id="rId37"/>
      <p:boldItalic r:id="rId38"/>
    </p:embeddedFont>
    <p:embeddedFont>
      <p:font typeface="Azeret Mono Light" panose="020B0604020202020204" charset="0"/>
      <p:regular r:id="rId39"/>
      <p:bold r:id="rId40"/>
      <p:italic r:id="rId41"/>
      <p:boldItalic r:id="rId42"/>
    </p:embeddedFont>
    <p:embeddedFont>
      <p:font typeface="Funnel Display"/>
      <p:regular r:id="rId43"/>
      <p:bold r:id="rId44"/>
    </p:embeddedFont>
    <p:embeddedFont>
      <p:font typeface="Inter" panose="020B0604020202020204" charset="0"/>
      <p:regular r:id="rId45"/>
      <p:bold r:id="rId46"/>
      <p:italic r:id="rId47"/>
      <p:boldItalic r:id="rId48"/>
    </p:embeddedFont>
    <p:embeddedFont>
      <p:font typeface="Inter Light" panose="020B0604020202020204" charset="0"/>
      <p:regular r:id="rId49"/>
      <p:bold r:id="rId50"/>
    </p:embeddedFont>
    <p:embeddedFont>
      <p:font typeface="Open Sans" panose="020B0606030504020204" pitchFamily="34" charset="0"/>
      <p:regular r:id="rId51"/>
      <p:bold r:id="rId52"/>
      <p:italic r:id="rId53"/>
      <p:boldItalic r:id="rId5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45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ADBD"/>
    <a:srgbClr val="C2A3FF"/>
    <a:srgbClr val="9966FF"/>
    <a:srgbClr val="FFCCCC"/>
    <a:srgbClr val="C8F2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437" autoAdjust="0"/>
  </p:normalViewPr>
  <p:slideViewPr>
    <p:cSldViewPr snapToGrid="0">
      <p:cViewPr varScale="1">
        <p:scale>
          <a:sx n="128" d="100"/>
          <a:sy n="128" d="100"/>
        </p:scale>
        <p:origin x="1134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345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47" Type="http://schemas.openxmlformats.org/officeDocument/2006/relationships/font" Target="fonts/font13.fntdata"/><Relationship Id="rId50" Type="http://schemas.openxmlformats.org/officeDocument/2006/relationships/font" Target="fonts/font16.fntdata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3" Type="http://schemas.openxmlformats.org/officeDocument/2006/relationships/font" Target="fonts/font19.fntdata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font" Target="fonts/font14.fntdata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font" Target="fonts/font17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59" Type="http://schemas.microsoft.com/office/2016/11/relationships/changesInfo" Target="changesInfos/changesInfo1.xml"/><Relationship Id="rId20" Type="http://schemas.openxmlformats.org/officeDocument/2006/relationships/slide" Target="slides/slide19.xml"/><Relationship Id="rId41" Type="http://schemas.openxmlformats.org/officeDocument/2006/relationships/font" Target="fonts/font7.fntdata"/><Relationship Id="rId54" Type="http://schemas.openxmlformats.org/officeDocument/2006/relationships/font" Target="fonts/font2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49" Type="http://schemas.openxmlformats.org/officeDocument/2006/relationships/font" Target="fonts/font15.fntdata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10.fntdata"/><Relationship Id="rId52" Type="http://schemas.openxmlformats.org/officeDocument/2006/relationships/font" Target="fonts/font18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tricia Riba Hernandez" userId="S::patricia.riba@ie.edu::acbef291-c2be-44ec-8539-00fc1992c192" providerId="AD" clId="Web-{DCBB4418-C730-E0D6-65B7-FFC64F2ABA28}"/>
    <pc:docChg chg="mod">
      <pc:chgData name="Patricia Riba Hernandez" userId="S::patricia.riba@ie.edu::acbef291-c2be-44ec-8539-00fc1992c192" providerId="AD" clId="Web-{DCBB4418-C730-E0D6-65B7-FFC64F2ABA28}" dt="2026-02-09T12:53:53.345" v="0" actId="33475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4"/>
            <a:ext cx="2945659" cy="496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3" y="4"/>
            <a:ext cx="2945659" cy="496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0488" y="744538"/>
            <a:ext cx="6616800" cy="3722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30095"/>
            <a:ext cx="2945659" cy="496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3" y="9430095"/>
            <a:ext cx="2945659" cy="496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eac493acc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eac493acc3_0_0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00" cy="4467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g2eac493acc3_0_0:notes"/>
          <p:cNvSpPr txBox="1">
            <a:spLocks noGrp="1"/>
          </p:cNvSpPr>
          <p:nvPr>
            <p:ph type="sldNum" idx="12"/>
          </p:nvPr>
        </p:nvSpPr>
        <p:spPr>
          <a:xfrm>
            <a:off x="3850443" y="9430095"/>
            <a:ext cx="2945700" cy="4965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2eac493acc3_0_4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2eac493acc3_0_438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00" cy="4467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g2eac493acc3_0_438:notes"/>
          <p:cNvSpPr txBox="1">
            <a:spLocks noGrp="1"/>
          </p:cNvSpPr>
          <p:nvPr>
            <p:ph type="sldNum" idx="12"/>
          </p:nvPr>
        </p:nvSpPr>
        <p:spPr>
          <a:xfrm>
            <a:off x="3850443" y="9430095"/>
            <a:ext cx="2945700" cy="4965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>
          <a:extLst>
            <a:ext uri="{FF2B5EF4-FFF2-40B4-BE49-F238E27FC236}">
              <a16:creationId xmlns:a16="http://schemas.microsoft.com/office/drawing/2014/main" id="{BEFF9F2F-10EC-5414-F4CE-2CAD594635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2eac493acc3_0_397:notes">
            <a:extLst>
              <a:ext uri="{FF2B5EF4-FFF2-40B4-BE49-F238E27FC236}">
                <a16:creationId xmlns:a16="http://schemas.microsoft.com/office/drawing/2014/main" id="{FBC6FD77-9061-C7CA-7B69-6EB845BA2F3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2eac493acc3_0_397:notes">
            <a:extLst>
              <a:ext uri="{FF2B5EF4-FFF2-40B4-BE49-F238E27FC236}">
                <a16:creationId xmlns:a16="http://schemas.microsoft.com/office/drawing/2014/main" id="{1527ADB1-5499-33CB-441D-6B63364D56B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00" cy="4467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1" name="Google Shape;231;g2eac493acc3_0_397:notes">
            <a:extLst>
              <a:ext uri="{FF2B5EF4-FFF2-40B4-BE49-F238E27FC236}">
                <a16:creationId xmlns:a16="http://schemas.microsoft.com/office/drawing/2014/main" id="{52FEEBEB-3E31-3761-878B-AFF2256E396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50443" y="9430095"/>
            <a:ext cx="2945700" cy="4965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47541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>
          <a:extLst>
            <a:ext uri="{FF2B5EF4-FFF2-40B4-BE49-F238E27FC236}">
              <a16:creationId xmlns:a16="http://schemas.microsoft.com/office/drawing/2014/main" id="{136A0E10-2FD1-86A0-24DE-5A912DCE33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eac493acc3_0_301:notes">
            <a:extLst>
              <a:ext uri="{FF2B5EF4-FFF2-40B4-BE49-F238E27FC236}">
                <a16:creationId xmlns:a16="http://schemas.microsoft.com/office/drawing/2014/main" id="{A67AF649-4782-2C35-D96F-2DF912C5C14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eac493acc3_0_301:notes">
            <a:extLst>
              <a:ext uri="{FF2B5EF4-FFF2-40B4-BE49-F238E27FC236}">
                <a16:creationId xmlns:a16="http://schemas.microsoft.com/office/drawing/2014/main" id="{131EE80E-76AC-36AB-85A9-06E3DD8FA2E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00" cy="4467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AU" sz="1200" noProof="0" dirty="0">
              <a:solidFill>
                <a:schemeClr val="accent1">
                  <a:lumMod val="75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AU" sz="1200" noProof="0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E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1" name="Google Shape;181;g2eac493acc3_0_301:notes">
            <a:extLst>
              <a:ext uri="{FF2B5EF4-FFF2-40B4-BE49-F238E27FC236}">
                <a16:creationId xmlns:a16="http://schemas.microsoft.com/office/drawing/2014/main" id="{18B9CCAF-13CB-B36C-D10E-776F2E892BE8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50443" y="9430095"/>
            <a:ext cx="2945700" cy="4965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6040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es-E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58265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lang="es-E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4497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>
          <a:extLst>
            <a:ext uri="{FF2B5EF4-FFF2-40B4-BE49-F238E27FC236}">
              <a16:creationId xmlns:a16="http://schemas.microsoft.com/office/drawing/2014/main" id="{E371317B-066A-963D-A328-A2D7C2861D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eac493acc3_0_301:notes">
            <a:extLst>
              <a:ext uri="{FF2B5EF4-FFF2-40B4-BE49-F238E27FC236}">
                <a16:creationId xmlns:a16="http://schemas.microsoft.com/office/drawing/2014/main" id="{19E62D00-EA32-3E74-D426-9C958508858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eac493acc3_0_301:notes">
            <a:extLst>
              <a:ext uri="{FF2B5EF4-FFF2-40B4-BE49-F238E27FC236}">
                <a16:creationId xmlns:a16="http://schemas.microsoft.com/office/drawing/2014/main" id="{B0D226DB-D8A9-C0FB-8264-E368BD5056E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00" cy="4467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AU" sz="1200" noProof="0" dirty="0">
              <a:solidFill>
                <a:schemeClr val="accent1">
                  <a:lumMod val="75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AU" sz="1200" noProof="0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E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1" name="Google Shape;181;g2eac493acc3_0_301:notes">
            <a:extLst>
              <a:ext uri="{FF2B5EF4-FFF2-40B4-BE49-F238E27FC236}">
                <a16:creationId xmlns:a16="http://schemas.microsoft.com/office/drawing/2014/main" id="{DA88981C-8277-6E1E-5062-97CD38067D0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50443" y="9430095"/>
            <a:ext cx="2945700" cy="4965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01084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lang="es-E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04291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tada degradado" userDrawn="1">
  <p:cSld name="Encabezado de secció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1 columna + foto">
  <p:cSld name="Diapositiva 1 columna + foto">
    <p:bg>
      <p:bgPr>
        <a:noFill/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4"/>
          <p:cNvSpPr txBox="1">
            <a:spLocks noGrp="1"/>
          </p:cNvSpPr>
          <p:nvPr>
            <p:ph type="title"/>
          </p:nvPr>
        </p:nvSpPr>
        <p:spPr>
          <a:xfrm>
            <a:off x="324000" y="661950"/>
            <a:ext cx="4127400" cy="5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500"/>
              <a:buFont typeface="Azeret Mono"/>
              <a:buNone/>
              <a:defRPr sz="1500">
                <a:latin typeface="Azeret Mono"/>
                <a:ea typeface="Azeret Mono"/>
                <a:cs typeface="Azeret Mono"/>
                <a:sym typeface="Azeret Mon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9pPr>
          </a:lstStyle>
          <a:p>
            <a:endParaRPr/>
          </a:p>
        </p:txBody>
      </p:sp>
      <p:sp>
        <p:nvSpPr>
          <p:cNvPr id="93" name="Google Shape;93;p24"/>
          <p:cNvSpPr txBox="1">
            <a:spLocks noGrp="1"/>
          </p:cNvSpPr>
          <p:nvPr>
            <p:ph type="subTitle" idx="1"/>
          </p:nvPr>
        </p:nvSpPr>
        <p:spPr>
          <a:xfrm>
            <a:off x="324000" y="1310225"/>
            <a:ext cx="38037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sp>
        <p:nvSpPr>
          <p:cNvPr id="95" name="Google Shape;95;p24"/>
          <p:cNvSpPr txBox="1">
            <a:spLocks noGrp="1"/>
          </p:cNvSpPr>
          <p:nvPr>
            <p:ph type="body" idx="2"/>
          </p:nvPr>
        </p:nvSpPr>
        <p:spPr>
          <a:xfrm>
            <a:off x="324000" y="1951425"/>
            <a:ext cx="2356500" cy="29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marL="457200" lvl="0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●"/>
              <a:defRPr sz="800">
                <a:latin typeface="Inter"/>
                <a:ea typeface="Inter"/>
                <a:cs typeface="Inter"/>
                <a:sym typeface="Inter"/>
              </a:defRPr>
            </a:lvl1pPr>
            <a:lvl2pPr marL="914400" lvl="1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○"/>
              <a:defRPr sz="800">
                <a:latin typeface="Inter"/>
                <a:ea typeface="Inter"/>
                <a:cs typeface="Inter"/>
                <a:sym typeface="Inter"/>
              </a:defRPr>
            </a:lvl2pPr>
            <a:lvl3pPr marL="1371600" lvl="2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■"/>
              <a:defRPr sz="800">
                <a:latin typeface="Inter"/>
                <a:ea typeface="Inter"/>
                <a:cs typeface="Inter"/>
                <a:sym typeface="Inter"/>
              </a:defRPr>
            </a:lvl3pPr>
            <a:lvl4pPr marL="1828800" lvl="3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●"/>
              <a:defRPr sz="800">
                <a:latin typeface="Inter"/>
                <a:ea typeface="Inter"/>
                <a:cs typeface="Inter"/>
                <a:sym typeface="Inter"/>
              </a:defRPr>
            </a:lvl4pPr>
            <a:lvl5pPr marL="2286000" lvl="4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○"/>
              <a:defRPr sz="800">
                <a:latin typeface="Inter"/>
                <a:ea typeface="Inter"/>
                <a:cs typeface="Inter"/>
                <a:sym typeface="Inter"/>
              </a:defRPr>
            </a:lvl5pPr>
            <a:lvl6pPr marL="2743200" lvl="5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■"/>
              <a:defRPr sz="800">
                <a:latin typeface="Inter"/>
                <a:ea typeface="Inter"/>
                <a:cs typeface="Inter"/>
                <a:sym typeface="Inter"/>
              </a:defRPr>
            </a:lvl6pPr>
            <a:lvl7pPr marL="3200400" lvl="6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●"/>
              <a:defRPr sz="800">
                <a:latin typeface="Inter"/>
                <a:ea typeface="Inter"/>
                <a:cs typeface="Inter"/>
                <a:sym typeface="Inter"/>
              </a:defRPr>
            </a:lvl7pPr>
            <a:lvl8pPr marL="3657600" lvl="7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○"/>
              <a:defRPr sz="800">
                <a:latin typeface="Inter"/>
                <a:ea typeface="Inter"/>
                <a:cs typeface="Inter"/>
                <a:sym typeface="Inter"/>
              </a:defRPr>
            </a:lvl8pPr>
            <a:lvl9pPr marL="4114800" lvl="8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■"/>
              <a:defRPr sz="800"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  <p:sp>
        <p:nvSpPr>
          <p:cNvPr id="96" name="Google Shape;96;p24"/>
          <p:cNvSpPr>
            <a:spLocks noGrp="1"/>
          </p:cNvSpPr>
          <p:nvPr>
            <p:ph type="pic" idx="3"/>
          </p:nvPr>
        </p:nvSpPr>
        <p:spPr>
          <a:xfrm>
            <a:off x="4763100" y="661950"/>
            <a:ext cx="4056900" cy="4258200"/>
          </a:xfrm>
          <a:prstGeom prst="roundRect">
            <a:avLst>
              <a:gd name="adj" fmla="val 3230"/>
            </a:avLst>
          </a:prstGeom>
          <a:noFill/>
          <a:ln>
            <a:noFill/>
          </a:ln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48055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56">
          <p15:clr>
            <a:srgbClr val="E46962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tadilla color solido">
  <p:cSld name="Portadilla color solido">
    <p:bg>
      <p:bgPr>
        <a:solidFill>
          <a:srgbClr val="D2FFF6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8"/>
          <p:cNvSpPr txBox="1">
            <a:spLocks noGrp="1"/>
          </p:cNvSpPr>
          <p:nvPr>
            <p:ph type="title"/>
          </p:nvPr>
        </p:nvSpPr>
        <p:spPr>
          <a:xfrm>
            <a:off x="324000" y="2027325"/>
            <a:ext cx="5330700" cy="182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300"/>
              <a:buFont typeface="Azeret Mono"/>
              <a:buNone/>
              <a:defRPr sz="2300">
                <a:latin typeface="Azeret Mono"/>
                <a:ea typeface="Azeret Mono"/>
                <a:cs typeface="Azeret Mono"/>
                <a:sym typeface="Azeret Mon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2pPr>
            <a:lvl3pPr lvl="2" rtl="0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3pPr>
            <a:lvl4pPr lvl="3" rtl="0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4pPr>
            <a:lvl5pPr lvl="4" rtl="0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5pPr>
            <a:lvl6pPr lvl="5" rtl="0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6pPr>
            <a:lvl7pPr lvl="6" rtl="0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7pPr>
            <a:lvl8pPr lvl="7" rtl="0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8pPr>
            <a:lvl9pPr lvl="8" rtl="0"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9pPr>
          </a:lstStyle>
          <a:p>
            <a:endParaRPr/>
          </a:p>
        </p:txBody>
      </p:sp>
      <p:sp>
        <p:nvSpPr>
          <p:cNvPr id="65" name="Google Shape;65;p18"/>
          <p:cNvSpPr txBox="1">
            <a:spLocks noGrp="1"/>
          </p:cNvSpPr>
          <p:nvPr>
            <p:ph type="subTitle" idx="1"/>
          </p:nvPr>
        </p:nvSpPr>
        <p:spPr>
          <a:xfrm>
            <a:off x="324000" y="4239500"/>
            <a:ext cx="4912800" cy="5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000"/>
              <a:buFont typeface="Inter Light"/>
              <a:buNone/>
              <a:defRPr sz="1000">
                <a:latin typeface="Inter Light"/>
                <a:ea typeface="Inter Light"/>
                <a:cs typeface="Inter Light"/>
                <a:sym typeface="Inter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700"/>
              <a:buFont typeface="Inter Light"/>
              <a:buNone/>
              <a:defRPr sz="700">
                <a:latin typeface="Inter Light"/>
                <a:ea typeface="Inter Light"/>
                <a:cs typeface="Inter Light"/>
                <a:sym typeface="Inter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700"/>
              <a:buFont typeface="Inter Light"/>
              <a:buNone/>
              <a:defRPr sz="700">
                <a:latin typeface="Inter Light"/>
                <a:ea typeface="Inter Light"/>
                <a:cs typeface="Inter Light"/>
                <a:sym typeface="Inter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700"/>
              <a:buFont typeface="Inter Light"/>
              <a:buNone/>
              <a:defRPr sz="700">
                <a:latin typeface="Inter Light"/>
                <a:ea typeface="Inter Light"/>
                <a:cs typeface="Inter Light"/>
                <a:sym typeface="Inter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700"/>
              <a:buFont typeface="Inter Light"/>
              <a:buNone/>
              <a:defRPr sz="700">
                <a:latin typeface="Inter Light"/>
                <a:ea typeface="Inter Light"/>
                <a:cs typeface="Inter Light"/>
                <a:sym typeface="Inter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700"/>
              <a:buFont typeface="Inter Light"/>
              <a:buNone/>
              <a:defRPr sz="700">
                <a:latin typeface="Inter Light"/>
                <a:ea typeface="Inter Light"/>
                <a:cs typeface="Inter Light"/>
                <a:sym typeface="Inter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700"/>
              <a:buFont typeface="Inter Light"/>
              <a:buNone/>
              <a:defRPr sz="700">
                <a:latin typeface="Inter Light"/>
                <a:ea typeface="Inter Light"/>
                <a:cs typeface="Inter Light"/>
                <a:sym typeface="Inter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700"/>
              <a:buFont typeface="Inter Light"/>
              <a:buNone/>
              <a:defRPr sz="700">
                <a:latin typeface="Inter Light"/>
                <a:ea typeface="Inter Light"/>
                <a:cs typeface="Inter Light"/>
                <a:sym typeface="Inter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700"/>
              <a:buFont typeface="Inter Light"/>
              <a:buNone/>
              <a:defRPr sz="700"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cxnSp>
        <p:nvCxnSpPr>
          <p:cNvPr id="66" name="Google Shape;66;p18"/>
          <p:cNvCxnSpPr/>
          <p:nvPr/>
        </p:nvCxnSpPr>
        <p:spPr>
          <a:xfrm>
            <a:off x="336675" y="4052475"/>
            <a:ext cx="88407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7" name="Google Shape;67;p18"/>
          <p:cNvSpPr txBox="1"/>
          <p:nvPr/>
        </p:nvSpPr>
        <p:spPr>
          <a:xfrm>
            <a:off x="330350" y="211975"/>
            <a:ext cx="24066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latin typeface="Inter"/>
                <a:ea typeface="Inter"/>
                <a:cs typeface="Inter"/>
                <a:sym typeface="Inter"/>
              </a:rPr>
              <a:t>Nombre del documento | 2024</a:t>
            </a:r>
            <a:endParaRPr sz="800">
              <a:latin typeface="Inter"/>
              <a:ea typeface="Inter"/>
              <a:cs typeface="Inter"/>
              <a:sym typeface="Inter"/>
            </a:endParaRPr>
          </a:p>
        </p:txBody>
      </p:sp>
    </p:spTree>
    <p:extLst>
      <p:ext uri="{BB962C8B-B14F-4D97-AF65-F5344CB8AC3E}">
        <p14:creationId xmlns:p14="http://schemas.microsoft.com/office/powerpoint/2010/main" val="646943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1DA380-1B27-98CE-7418-10903C8BD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s-ES" dirty="0"/>
              <a:t>Haga clic para modificar el estilo de título del patrón</a:t>
            </a:r>
          </a:p>
        </p:txBody>
      </p:sp>
      <p:pic>
        <p:nvPicPr>
          <p:cNvPr id="3" name="Google Shape;48;p14">
            <a:extLst>
              <a:ext uri="{FF2B5EF4-FFF2-40B4-BE49-F238E27FC236}">
                <a16:creationId xmlns:a16="http://schemas.microsoft.com/office/drawing/2014/main" id="{FB867BB0-9446-FB37-C8C4-1D13E2247EED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405378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cía Degradado - fondo">
  <p:cSld name="CUSTOM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4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69225" y="223375"/>
            <a:ext cx="1450774" cy="21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ulo + degradado">
  <p:cSld name="CUSTOM_3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69225" y="223375"/>
            <a:ext cx="1450774" cy="217725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5"/>
          <p:cNvSpPr txBox="1">
            <a:spLocks noGrp="1"/>
          </p:cNvSpPr>
          <p:nvPr>
            <p:ph type="title"/>
          </p:nvPr>
        </p:nvSpPr>
        <p:spPr>
          <a:xfrm>
            <a:off x="324000" y="661950"/>
            <a:ext cx="5330700" cy="5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500"/>
              <a:buFont typeface="Azeret Mono"/>
              <a:buNone/>
              <a:defRPr sz="1500">
                <a:latin typeface="Azeret Mono"/>
                <a:ea typeface="Azeret Mono"/>
                <a:cs typeface="Azeret Mono"/>
                <a:sym typeface="Azeret Mon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cía Blanco - fondo ">
  <p:cSld name="CUSTOM_2">
    <p:bg>
      <p:bgPr>
        <a:solidFill>
          <a:srgbClr val="FFFFFF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1 columna texto + foto 3">
  <p:cSld name="CUSTOM_1_1_1_1_3_2_1">
    <p:bg>
      <p:bgPr>
        <a:noFill/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6"/>
          <p:cNvSpPr txBox="1">
            <a:spLocks noGrp="1"/>
          </p:cNvSpPr>
          <p:nvPr>
            <p:ph type="title"/>
          </p:nvPr>
        </p:nvSpPr>
        <p:spPr>
          <a:xfrm>
            <a:off x="324000" y="661950"/>
            <a:ext cx="4127400" cy="5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500"/>
              <a:buFont typeface="Azeret Mono"/>
              <a:buNone/>
              <a:defRPr sz="1500">
                <a:latin typeface="Azeret Mono"/>
                <a:ea typeface="Azeret Mono"/>
                <a:cs typeface="Azeret Mono"/>
                <a:sym typeface="Azeret Mon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9pPr>
          </a:lstStyle>
          <a:p>
            <a:endParaRPr/>
          </a:p>
        </p:txBody>
      </p:sp>
      <p:sp>
        <p:nvSpPr>
          <p:cNvPr id="105" name="Google Shape;105;p26"/>
          <p:cNvSpPr txBox="1">
            <a:spLocks noGrp="1"/>
          </p:cNvSpPr>
          <p:nvPr>
            <p:ph type="subTitle" idx="1"/>
          </p:nvPr>
        </p:nvSpPr>
        <p:spPr>
          <a:xfrm>
            <a:off x="324000" y="1310225"/>
            <a:ext cx="38037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sp>
        <p:nvSpPr>
          <p:cNvPr id="107" name="Google Shape;107;p26"/>
          <p:cNvSpPr txBox="1">
            <a:spLocks noGrp="1"/>
          </p:cNvSpPr>
          <p:nvPr>
            <p:ph type="body" idx="2"/>
          </p:nvPr>
        </p:nvSpPr>
        <p:spPr>
          <a:xfrm>
            <a:off x="324000" y="1951425"/>
            <a:ext cx="2356500" cy="29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marL="457200" lvl="0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●"/>
              <a:defRPr sz="800">
                <a:latin typeface="Inter"/>
                <a:ea typeface="Inter"/>
                <a:cs typeface="Inter"/>
                <a:sym typeface="Inter"/>
              </a:defRPr>
            </a:lvl1pPr>
            <a:lvl2pPr marL="914400" lvl="1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○"/>
              <a:defRPr sz="800">
                <a:latin typeface="Inter"/>
                <a:ea typeface="Inter"/>
                <a:cs typeface="Inter"/>
                <a:sym typeface="Inter"/>
              </a:defRPr>
            </a:lvl2pPr>
            <a:lvl3pPr marL="1371600" lvl="2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■"/>
              <a:defRPr sz="800">
                <a:latin typeface="Inter"/>
                <a:ea typeface="Inter"/>
                <a:cs typeface="Inter"/>
                <a:sym typeface="Inter"/>
              </a:defRPr>
            </a:lvl3pPr>
            <a:lvl4pPr marL="1828800" lvl="3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●"/>
              <a:defRPr sz="800">
                <a:latin typeface="Inter"/>
                <a:ea typeface="Inter"/>
                <a:cs typeface="Inter"/>
                <a:sym typeface="Inter"/>
              </a:defRPr>
            </a:lvl4pPr>
            <a:lvl5pPr marL="2286000" lvl="4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○"/>
              <a:defRPr sz="800">
                <a:latin typeface="Inter"/>
                <a:ea typeface="Inter"/>
                <a:cs typeface="Inter"/>
                <a:sym typeface="Inter"/>
              </a:defRPr>
            </a:lvl5pPr>
            <a:lvl6pPr marL="2743200" lvl="5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■"/>
              <a:defRPr sz="800">
                <a:latin typeface="Inter"/>
                <a:ea typeface="Inter"/>
                <a:cs typeface="Inter"/>
                <a:sym typeface="Inter"/>
              </a:defRPr>
            </a:lvl6pPr>
            <a:lvl7pPr marL="3200400" lvl="6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●"/>
              <a:defRPr sz="800">
                <a:latin typeface="Inter"/>
                <a:ea typeface="Inter"/>
                <a:cs typeface="Inter"/>
                <a:sym typeface="Inter"/>
              </a:defRPr>
            </a:lvl7pPr>
            <a:lvl8pPr marL="3657600" lvl="7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○"/>
              <a:defRPr sz="800">
                <a:latin typeface="Inter"/>
                <a:ea typeface="Inter"/>
                <a:cs typeface="Inter"/>
                <a:sym typeface="Inter"/>
              </a:defRPr>
            </a:lvl8pPr>
            <a:lvl9pPr marL="4114800" lvl="8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■"/>
              <a:defRPr sz="800"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  <p:sp>
        <p:nvSpPr>
          <p:cNvPr id="108" name="Google Shape;108;p26"/>
          <p:cNvSpPr>
            <a:spLocks noGrp="1"/>
          </p:cNvSpPr>
          <p:nvPr>
            <p:ph type="pic" idx="3"/>
          </p:nvPr>
        </p:nvSpPr>
        <p:spPr>
          <a:xfrm>
            <a:off x="4763100" y="661950"/>
            <a:ext cx="4056900" cy="4258200"/>
          </a:xfrm>
          <a:prstGeom prst="roundRect">
            <a:avLst>
              <a:gd name="adj" fmla="val 3230"/>
            </a:avLst>
          </a:prstGeom>
          <a:noFill/>
          <a:ln>
            <a:noFill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556">
          <p15:clr>
            <a:srgbClr val="E46962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1 columna + color 2">
  <p:cSld name="CUSTOM_1_1_1_1_3_1_1">
    <p:bg>
      <p:bgPr>
        <a:noFill/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8"/>
          <p:cNvSpPr txBox="1">
            <a:spLocks noGrp="1"/>
          </p:cNvSpPr>
          <p:nvPr>
            <p:ph type="title"/>
          </p:nvPr>
        </p:nvSpPr>
        <p:spPr>
          <a:xfrm>
            <a:off x="324000" y="661950"/>
            <a:ext cx="4127400" cy="5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500"/>
              <a:buFont typeface="Azeret Mono"/>
              <a:buNone/>
              <a:defRPr sz="1500">
                <a:latin typeface="Azeret Mono"/>
                <a:ea typeface="Azeret Mono"/>
                <a:cs typeface="Azeret Mono"/>
                <a:sym typeface="Azeret Mon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9pPr>
          </a:lstStyle>
          <a:p>
            <a:endParaRPr/>
          </a:p>
        </p:txBody>
      </p:sp>
      <p:sp>
        <p:nvSpPr>
          <p:cNvPr id="117" name="Google Shape;117;p28"/>
          <p:cNvSpPr txBox="1">
            <a:spLocks noGrp="1"/>
          </p:cNvSpPr>
          <p:nvPr>
            <p:ph type="subTitle" idx="1"/>
          </p:nvPr>
        </p:nvSpPr>
        <p:spPr>
          <a:xfrm>
            <a:off x="324000" y="1310225"/>
            <a:ext cx="38037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sp>
        <p:nvSpPr>
          <p:cNvPr id="119" name="Google Shape;119;p28"/>
          <p:cNvSpPr txBox="1">
            <a:spLocks noGrp="1"/>
          </p:cNvSpPr>
          <p:nvPr>
            <p:ph type="body" idx="2"/>
          </p:nvPr>
        </p:nvSpPr>
        <p:spPr>
          <a:xfrm>
            <a:off x="324000" y="1951425"/>
            <a:ext cx="2356500" cy="29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marL="457200" lvl="0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●"/>
              <a:defRPr sz="800">
                <a:latin typeface="Inter"/>
                <a:ea typeface="Inter"/>
                <a:cs typeface="Inter"/>
                <a:sym typeface="Inter"/>
              </a:defRPr>
            </a:lvl1pPr>
            <a:lvl2pPr marL="914400" lvl="1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○"/>
              <a:defRPr sz="800">
                <a:latin typeface="Inter"/>
                <a:ea typeface="Inter"/>
                <a:cs typeface="Inter"/>
                <a:sym typeface="Inter"/>
              </a:defRPr>
            </a:lvl2pPr>
            <a:lvl3pPr marL="1371600" lvl="2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■"/>
              <a:defRPr sz="800">
                <a:latin typeface="Inter"/>
                <a:ea typeface="Inter"/>
                <a:cs typeface="Inter"/>
                <a:sym typeface="Inter"/>
              </a:defRPr>
            </a:lvl3pPr>
            <a:lvl4pPr marL="1828800" lvl="3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●"/>
              <a:defRPr sz="800">
                <a:latin typeface="Inter"/>
                <a:ea typeface="Inter"/>
                <a:cs typeface="Inter"/>
                <a:sym typeface="Inter"/>
              </a:defRPr>
            </a:lvl4pPr>
            <a:lvl5pPr marL="2286000" lvl="4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○"/>
              <a:defRPr sz="800">
                <a:latin typeface="Inter"/>
                <a:ea typeface="Inter"/>
                <a:cs typeface="Inter"/>
                <a:sym typeface="Inter"/>
              </a:defRPr>
            </a:lvl5pPr>
            <a:lvl6pPr marL="2743200" lvl="5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■"/>
              <a:defRPr sz="800">
                <a:latin typeface="Inter"/>
                <a:ea typeface="Inter"/>
                <a:cs typeface="Inter"/>
                <a:sym typeface="Inter"/>
              </a:defRPr>
            </a:lvl6pPr>
            <a:lvl7pPr marL="3200400" lvl="6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●"/>
              <a:defRPr sz="800">
                <a:latin typeface="Inter"/>
                <a:ea typeface="Inter"/>
                <a:cs typeface="Inter"/>
                <a:sym typeface="Inter"/>
              </a:defRPr>
            </a:lvl7pPr>
            <a:lvl8pPr marL="3657600" lvl="7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○"/>
              <a:defRPr sz="800">
                <a:latin typeface="Inter"/>
                <a:ea typeface="Inter"/>
                <a:cs typeface="Inter"/>
                <a:sym typeface="Inter"/>
              </a:defRPr>
            </a:lvl8pPr>
            <a:lvl9pPr marL="4114800" lvl="8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■"/>
              <a:defRPr sz="800"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  <p:sp>
        <p:nvSpPr>
          <p:cNvPr id="120" name="Google Shape;120;p28"/>
          <p:cNvSpPr/>
          <p:nvPr/>
        </p:nvSpPr>
        <p:spPr>
          <a:xfrm>
            <a:off x="4763200" y="654625"/>
            <a:ext cx="4056900" cy="4258200"/>
          </a:xfrm>
          <a:prstGeom prst="roundRect">
            <a:avLst>
              <a:gd name="adj" fmla="val 3227"/>
            </a:avLst>
          </a:prstGeom>
          <a:solidFill>
            <a:srgbClr val="D2FF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556">
          <p15:clr>
            <a:srgbClr val="E46962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2 columnas texto + foto">
  <p:cSld name="CUSTOM_1_1_1_1_2_1">
    <p:bg>
      <p:bgPr>
        <a:noFill/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0"/>
          <p:cNvSpPr txBox="1">
            <a:spLocks noGrp="1"/>
          </p:cNvSpPr>
          <p:nvPr>
            <p:ph type="title"/>
          </p:nvPr>
        </p:nvSpPr>
        <p:spPr>
          <a:xfrm>
            <a:off x="324000" y="661950"/>
            <a:ext cx="5330700" cy="5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500"/>
              <a:buFont typeface="Azeret Mono"/>
              <a:buNone/>
              <a:defRPr sz="1500">
                <a:latin typeface="Azeret Mono"/>
                <a:ea typeface="Azeret Mono"/>
                <a:cs typeface="Azeret Mono"/>
                <a:sym typeface="Azeret Mon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9pPr>
          </a:lstStyle>
          <a:p>
            <a:endParaRPr/>
          </a:p>
        </p:txBody>
      </p:sp>
      <p:sp>
        <p:nvSpPr>
          <p:cNvPr id="129" name="Google Shape;129;p30"/>
          <p:cNvSpPr txBox="1">
            <a:spLocks noGrp="1"/>
          </p:cNvSpPr>
          <p:nvPr>
            <p:ph type="subTitle" idx="1"/>
          </p:nvPr>
        </p:nvSpPr>
        <p:spPr>
          <a:xfrm>
            <a:off x="324000" y="1310225"/>
            <a:ext cx="49128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Font typeface="Inter Light"/>
              <a:buNone/>
              <a:defRPr sz="1100"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endParaRPr/>
          </a:p>
        </p:txBody>
      </p:sp>
      <p:sp>
        <p:nvSpPr>
          <p:cNvPr id="131" name="Google Shape;131;p30"/>
          <p:cNvSpPr txBox="1">
            <a:spLocks noGrp="1"/>
          </p:cNvSpPr>
          <p:nvPr>
            <p:ph type="body" idx="2"/>
          </p:nvPr>
        </p:nvSpPr>
        <p:spPr>
          <a:xfrm>
            <a:off x="324000" y="1951425"/>
            <a:ext cx="2356500" cy="29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marL="457200" lvl="0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●"/>
              <a:defRPr sz="800">
                <a:latin typeface="Inter"/>
                <a:ea typeface="Inter"/>
                <a:cs typeface="Inter"/>
                <a:sym typeface="Inter"/>
              </a:defRPr>
            </a:lvl1pPr>
            <a:lvl2pPr marL="914400" lvl="1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○"/>
              <a:defRPr sz="800">
                <a:latin typeface="Inter"/>
                <a:ea typeface="Inter"/>
                <a:cs typeface="Inter"/>
                <a:sym typeface="Inter"/>
              </a:defRPr>
            </a:lvl2pPr>
            <a:lvl3pPr marL="1371600" lvl="2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■"/>
              <a:defRPr sz="800">
                <a:latin typeface="Inter"/>
                <a:ea typeface="Inter"/>
                <a:cs typeface="Inter"/>
                <a:sym typeface="Inter"/>
              </a:defRPr>
            </a:lvl3pPr>
            <a:lvl4pPr marL="1828800" lvl="3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●"/>
              <a:defRPr sz="800">
                <a:latin typeface="Inter"/>
                <a:ea typeface="Inter"/>
                <a:cs typeface="Inter"/>
                <a:sym typeface="Inter"/>
              </a:defRPr>
            </a:lvl4pPr>
            <a:lvl5pPr marL="2286000" lvl="4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○"/>
              <a:defRPr sz="800">
                <a:latin typeface="Inter"/>
                <a:ea typeface="Inter"/>
                <a:cs typeface="Inter"/>
                <a:sym typeface="Inter"/>
              </a:defRPr>
            </a:lvl5pPr>
            <a:lvl6pPr marL="2743200" lvl="5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■"/>
              <a:defRPr sz="800">
                <a:latin typeface="Inter"/>
                <a:ea typeface="Inter"/>
                <a:cs typeface="Inter"/>
                <a:sym typeface="Inter"/>
              </a:defRPr>
            </a:lvl6pPr>
            <a:lvl7pPr marL="3200400" lvl="6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●"/>
              <a:defRPr sz="800">
                <a:latin typeface="Inter"/>
                <a:ea typeface="Inter"/>
                <a:cs typeface="Inter"/>
                <a:sym typeface="Inter"/>
              </a:defRPr>
            </a:lvl7pPr>
            <a:lvl8pPr marL="3657600" lvl="7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○"/>
              <a:defRPr sz="800">
                <a:latin typeface="Inter"/>
                <a:ea typeface="Inter"/>
                <a:cs typeface="Inter"/>
                <a:sym typeface="Inter"/>
              </a:defRPr>
            </a:lvl8pPr>
            <a:lvl9pPr marL="4114800" lvl="8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■"/>
              <a:defRPr sz="800"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  <p:sp>
        <p:nvSpPr>
          <p:cNvPr id="132" name="Google Shape;132;p30"/>
          <p:cNvSpPr txBox="1">
            <a:spLocks noGrp="1"/>
          </p:cNvSpPr>
          <p:nvPr>
            <p:ph type="body" idx="3"/>
          </p:nvPr>
        </p:nvSpPr>
        <p:spPr>
          <a:xfrm>
            <a:off x="3237800" y="1951425"/>
            <a:ext cx="2356500" cy="29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marL="457200" lvl="0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●"/>
              <a:defRPr sz="800">
                <a:latin typeface="Inter"/>
                <a:ea typeface="Inter"/>
                <a:cs typeface="Inter"/>
                <a:sym typeface="Inter"/>
              </a:defRPr>
            </a:lvl1pPr>
            <a:lvl2pPr marL="914400" lvl="1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○"/>
              <a:defRPr sz="800">
                <a:latin typeface="Inter"/>
                <a:ea typeface="Inter"/>
                <a:cs typeface="Inter"/>
                <a:sym typeface="Inter"/>
              </a:defRPr>
            </a:lvl2pPr>
            <a:lvl3pPr marL="1371600" lvl="2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■"/>
              <a:defRPr sz="800">
                <a:latin typeface="Inter"/>
                <a:ea typeface="Inter"/>
                <a:cs typeface="Inter"/>
                <a:sym typeface="Inter"/>
              </a:defRPr>
            </a:lvl3pPr>
            <a:lvl4pPr marL="1828800" lvl="3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●"/>
              <a:defRPr sz="800">
                <a:latin typeface="Inter"/>
                <a:ea typeface="Inter"/>
                <a:cs typeface="Inter"/>
                <a:sym typeface="Inter"/>
              </a:defRPr>
            </a:lvl4pPr>
            <a:lvl5pPr marL="2286000" lvl="4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○"/>
              <a:defRPr sz="800">
                <a:latin typeface="Inter"/>
                <a:ea typeface="Inter"/>
                <a:cs typeface="Inter"/>
                <a:sym typeface="Inter"/>
              </a:defRPr>
            </a:lvl5pPr>
            <a:lvl6pPr marL="2743200" lvl="5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■"/>
              <a:defRPr sz="800">
                <a:latin typeface="Inter"/>
                <a:ea typeface="Inter"/>
                <a:cs typeface="Inter"/>
                <a:sym typeface="Inter"/>
              </a:defRPr>
            </a:lvl6pPr>
            <a:lvl7pPr marL="3200400" lvl="6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●"/>
              <a:defRPr sz="800">
                <a:latin typeface="Inter"/>
                <a:ea typeface="Inter"/>
                <a:cs typeface="Inter"/>
                <a:sym typeface="Inter"/>
              </a:defRPr>
            </a:lvl7pPr>
            <a:lvl8pPr marL="3657600" lvl="7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○"/>
              <a:defRPr sz="800">
                <a:latin typeface="Inter"/>
                <a:ea typeface="Inter"/>
                <a:cs typeface="Inter"/>
                <a:sym typeface="Inter"/>
              </a:defRPr>
            </a:lvl8pPr>
            <a:lvl9pPr marL="4114800" lvl="8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■"/>
              <a:defRPr sz="800"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  <p:sp>
        <p:nvSpPr>
          <p:cNvPr id="133" name="Google Shape;133;p30"/>
          <p:cNvSpPr>
            <a:spLocks noGrp="1"/>
          </p:cNvSpPr>
          <p:nvPr>
            <p:ph type="pic" idx="4"/>
          </p:nvPr>
        </p:nvSpPr>
        <p:spPr>
          <a:xfrm>
            <a:off x="6059975" y="661950"/>
            <a:ext cx="2760000" cy="4258200"/>
          </a:xfrm>
          <a:prstGeom prst="roundRect">
            <a:avLst>
              <a:gd name="adj" fmla="val 3230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>
          <p15:clr>
            <a:srgbClr val="E46962"/>
          </p15:clr>
        </p15:guide>
        <p15:guide id="2" pos="5556">
          <p15:clr>
            <a:srgbClr val="E46962"/>
          </p15:clr>
        </p15:guide>
        <p15:guide id="3" orient="horz" pos="3106">
          <p15:clr>
            <a:srgbClr val="E46962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cía Degradado - fondo" userDrawn="1">
  <p:cSld name="1_Vacía Degradado - fondo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4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22782" y="91755"/>
            <a:ext cx="2111963" cy="31695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16;p28">
            <a:extLst>
              <a:ext uri="{FF2B5EF4-FFF2-40B4-BE49-F238E27FC236}">
                <a16:creationId xmlns:a16="http://schemas.microsoft.com/office/drawing/2014/main" id="{68418E7B-7EDE-581F-650B-583A336CDF7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24000" y="661950"/>
            <a:ext cx="4127400" cy="5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500"/>
              <a:buFont typeface="Azeret Mono"/>
              <a:buNone/>
              <a:defRPr sz="1800">
                <a:latin typeface="Funnel Display" pitchFamily="2" charset="0"/>
                <a:ea typeface="Funnel Display" pitchFamily="2" charset="0"/>
                <a:cs typeface="Azeret Mono"/>
                <a:sym typeface="Azeret Mon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500"/>
            </a:lvl9pPr>
          </a:lstStyle>
          <a:p>
            <a:endParaRPr dirty="0"/>
          </a:p>
        </p:txBody>
      </p:sp>
      <p:sp>
        <p:nvSpPr>
          <p:cNvPr id="4" name="Google Shape;119;p28">
            <a:extLst>
              <a:ext uri="{FF2B5EF4-FFF2-40B4-BE49-F238E27FC236}">
                <a16:creationId xmlns:a16="http://schemas.microsoft.com/office/drawing/2014/main" id="{4D272426-ACC0-99AC-2DDA-B7F56EE80613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324000" y="1537855"/>
            <a:ext cx="6194564" cy="3393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>
            <a:lvl1pPr marL="0" lvl="0" indent="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None/>
              <a:defRPr sz="1100">
                <a:latin typeface="Inter"/>
                <a:ea typeface="Inter"/>
                <a:cs typeface="Inter"/>
                <a:sym typeface="Inter"/>
              </a:defRPr>
            </a:lvl1pPr>
            <a:lvl2pPr marL="914400" lvl="1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○"/>
              <a:defRPr sz="800">
                <a:latin typeface="Inter"/>
                <a:ea typeface="Inter"/>
                <a:cs typeface="Inter"/>
                <a:sym typeface="Inter"/>
              </a:defRPr>
            </a:lvl2pPr>
            <a:lvl3pPr marL="1371600" lvl="2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■"/>
              <a:defRPr sz="800">
                <a:latin typeface="Inter"/>
                <a:ea typeface="Inter"/>
                <a:cs typeface="Inter"/>
                <a:sym typeface="Inter"/>
              </a:defRPr>
            </a:lvl3pPr>
            <a:lvl4pPr marL="1828800" lvl="3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●"/>
              <a:defRPr sz="800">
                <a:latin typeface="Inter"/>
                <a:ea typeface="Inter"/>
                <a:cs typeface="Inter"/>
                <a:sym typeface="Inter"/>
              </a:defRPr>
            </a:lvl4pPr>
            <a:lvl5pPr marL="2286000" lvl="4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○"/>
              <a:defRPr sz="800">
                <a:latin typeface="Inter"/>
                <a:ea typeface="Inter"/>
                <a:cs typeface="Inter"/>
                <a:sym typeface="Inter"/>
              </a:defRPr>
            </a:lvl5pPr>
            <a:lvl6pPr marL="2743200" lvl="5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■"/>
              <a:defRPr sz="800">
                <a:latin typeface="Inter"/>
                <a:ea typeface="Inter"/>
                <a:cs typeface="Inter"/>
                <a:sym typeface="Inter"/>
              </a:defRPr>
            </a:lvl6pPr>
            <a:lvl7pPr marL="3200400" lvl="6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●"/>
              <a:defRPr sz="800">
                <a:latin typeface="Inter"/>
                <a:ea typeface="Inter"/>
                <a:cs typeface="Inter"/>
                <a:sym typeface="Inter"/>
              </a:defRPr>
            </a:lvl7pPr>
            <a:lvl8pPr marL="3657600" lvl="7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○"/>
              <a:defRPr sz="800">
                <a:latin typeface="Inter"/>
                <a:ea typeface="Inter"/>
                <a:cs typeface="Inter"/>
                <a:sym typeface="Inter"/>
              </a:defRPr>
            </a:lvl8pPr>
            <a:lvl9pPr marL="4114800" lvl="8" indent="-279400" rtl="0">
              <a:spcBef>
                <a:spcPts val="0"/>
              </a:spcBef>
              <a:spcAft>
                <a:spcPts val="0"/>
              </a:spcAft>
              <a:buSzPts val="800"/>
              <a:buFont typeface="Inter"/>
              <a:buChar char="■"/>
              <a:defRPr sz="800"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53276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9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239435" y="223375"/>
            <a:ext cx="2580564" cy="4144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79" r:id="rId2"/>
    <p:sldLayoutId id="2147483659" r:id="rId3"/>
    <p:sldLayoutId id="2147483660" r:id="rId4"/>
    <p:sldLayoutId id="2147483661" r:id="rId5"/>
    <p:sldLayoutId id="2147483671" r:id="rId6"/>
    <p:sldLayoutId id="2147483673" r:id="rId7"/>
    <p:sldLayoutId id="2147483675" r:id="rId8"/>
    <p:sldLayoutId id="2147483681" r:id="rId9"/>
    <p:sldLayoutId id="2147483682" r:id="rId10"/>
    <p:sldLayoutId id="2147483683" r:id="rId11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41">
          <p15:clr>
            <a:srgbClr val="E46962"/>
          </p15:clr>
        </p15:guide>
        <p15:guide id="2" pos="5556">
          <p15:clr>
            <a:srgbClr val="E46962"/>
          </p15:clr>
        </p15:guide>
        <p15:guide id="3" pos="204">
          <p15:clr>
            <a:srgbClr val="E46962"/>
          </p15:clr>
        </p15:guide>
        <p15:guide id="4" orient="horz" pos="3099">
          <p15:clr>
            <a:srgbClr val="E46962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lareferencia/dspace-stats-collector/blob/master/README.md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zenodo.org/record/7324364#.ZDVoinZBxPY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sv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explore.openaire.eu/" TargetMode="External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xM4jbUvE8gw?feature=oembed" TargetMode="Externa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svg"/><Relationship Id="rId7" Type="http://schemas.openxmlformats.org/officeDocument/2006/relationships/image" Target="../media/image73.sv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2.png"/><Relationship Id="rId11" Type="http://schemas.openxmlformats.org/officeDocument/2006/relationships/image" Target="../media/image77.svg"/><Relationship Id="rId5" Type="http://schemas.openxmlformats.org/officeDocument/2006/relationships/image" Target="../media/image71.svg"/><Relationship Id="rId10" Type="http://schemas.openxmlformats.org/officeDocument/2006/relationships/image" Target="../media/image76.png"/><Relationship Id="rId4" Type="http://schemas.openxmlformats.org/officeDocument/2006/relationships/image" Target="../media/image70.png"/><Relationship Id="rId9" Type="http://schemas.openxmlformats.org/officeDocument/2006/relationships/image" Target="../media/image75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www.recolecta.fecyt.es/sites/default/files/documents/2022GuiaEvaluacionRecolecta.pdf" TargetMode="Externa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46;p32">
            <a:extLst>
              <a:ext uri="{FF2B5EF4-FFF2-40B4-BE49-F238E27FC236}">
                <a16:creationId xmlns:a16="http://schemas.microsoft.com/office/drawing/2014/main" id="{E768BBEC-91E8-3DC8-512F-D9D58EAAF821}"/>
              </a:ext>
            </a:extLst>
          </p:cNvPr>
          <p:cNvSpPr txBox="1">
            <a:spLocks/>
          </p:cNvSpPr>
          <p:nvPr/>
        </p:nvSpPr>
        <p:spPr>
          <a:xfrm>
            <a:off x="829186" y="3022223"/>
            <a:ext cx="5348658" cy="1455673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sz="2400" dirty="0">
              <a:latin typeface="Funnel Display" pitchFamily="2" charset="0"/>
              <a:cs typeface="Azeret Mono" panose="020B0604020202020204" charset="0"/>
            </a:endParaRPr>
          </a:p>
          <a:p>
            <a:endParaRPr lang="en-US" sz="2400" dirty="0">
              <a:latin typeface="Funnel Display" pitchFamily="2" charset="0"/>
              <a:cs typeface="Azeret Mono" panose="020B0604020202020204" charset="0"/>
            </a:endParaRPr>
          </a:p>
          <a:p>
            <a:endParaRPr lang="en-US" sz="2400" dirty="0">
              <a:latin typeface="Funnel Display" pitchFamily="2" charset="0"/>
              <a:cs typeface="Azeret Mono" panose="020B0604020202020204" charset="0"/>
            </a:endParaRPr>
          </a:p>
          <a:p>
            <a:endParaRPr lang="en-US" sz="2400" dirty="0">
              <a:latin typeface="Funnel Display" pitchFamily="2" charset="0"/>
              <a:cs typeface="Azeret Mono" panose="020B0604020202020204" charset="0"/>
            </a:endParaRPr>
          </a:p>
          <a:p>
            <a:r>
              <a:rPr lang="en-US" sz="2400" dirty="0">
                <a:latin typeface="Funnel Display" pitchFamily="2" charset="0"/>
                <a:cs typeface="Azeret Mono" panose="020B0604020202020204" charset="0"/>
              </a:rPr>
              <a:t>From Institutional Repositories to Global Access: RECOLECTA’s Strategic Role in Open Science</a:t>
            </a:r>
          </a:p>
          <a:p>
            <a:r>
              <a:rPr lang="en-US" sz="1200" dirty="0">
                <a:latin typeface="Funnel Display" pitchFamily="2" charset="0"/>
                <a:cs typeface="Azeret Mono" panose="020B0604020202020204" charset="0"/>
              </a:rPr>
              <a:t>Spanish Foundation for Science and Technology, FECYT</a:t>
            </a:r>
            <a:endParaRPr lang="es-ES" sz="1200" dirty="0">
              <a:latin typeface="Funnel Display" pitchFamily="2" charset="0"/>
              <a:cs typeface="Azeret Mono" panose="020B0604020202020204" charset="0"/>
            </a:endParaRPr>
          </a:p>
        </p:txBody>
      </p:sp>
      <p:sp>
        <p:nvSpPr>
          <p:cNvPr id="3" name="Google Shape;147;p32">
            <a:extLst>
              <a:ext uri="{FF2B5EF4-FFF2-40B4-BE49-F238E27FC236}">
                <a16:creationId xmlns:a16="http://schemas.microsoft.com/office/drawing/2014/main" id="{DB727ABD-942F-9FD0-8170-A416FFE54272}"/>
              </a:ext>
            </a:extLst>
          </p:cNvPr>
          <p:cNvSpPr txBox="1">
            <a:spLocks/>
          </p:cNvSpPr>
          <p:nvPr/>
        </p:nvSpPr>
        <p:spPr>
          <a:xfrm>
            <a:off x="651163" y="3380437"/>
            <a:ext cx="5348657" cy="98374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endParaRPr lang="es-E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n 7" descr="Imagen que contiene pastel, tabla, chocolate, corte&#10;&#10;El contenido generado por IA puede ser incorrecto.">
            <a:extLst>
              <a:ext uri="{FF2B5EF4-FFF2-40B4-BE49-F238E27FC236}">
                <a16:creationId xmlns:a16="http://schemas.microsoft.com/office/drawing/2014/main" id="{F2240EB8-0D7F-6458-B14F-ACCA2CF41C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186" y="665604"/>
            <a:ext cx="4428614" cy="2491956"/>
          </a:xfrm>
          <a:prstGeom prst="roundRect">
            <a:avLst>
              <a:gd name="adj" fmla="val 12446"/>
            </a:avLst>
          </a:prstGeom>
        </p:spPr>
      </p:pic>
      <p:sp>
        <p:nvSpPr>
          <p:cNvPr id="4" name="Google Shape;146;p32">
            <a:extLst>
              <a:ext uri="{FF2B5EF4-FFF2-40B4-BE49-F238E27FC236}">
                <a16:creationId xmlns:a16="http://schemas.microsoft.com/office/drawing/2014/main" id="{2E841155-DF8E-6566-EFE4-75331299D23D}"/>
              </a:ext>
            </a:extLst>
          </p:cNvPr>
          <p:cNvSpPr txBox="1">
            <a:spLocks/>
          </p:cNvSpPr>
          <p:nvPr/>
        </p:nvSpPr>
        <p:spPr>
          <a:xfrm>
            <a:off x="4017094" y="3515775"/>
            <a:ext cx="4962014" cy="1401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sz="2400" dirty="0">
              <a:latin typeface="Funnel Display" pitchFamily="2" charset="0"/>
              <a:cs typeface="Azeret Mono" panose="020B0604020202020204" charset="0"/>
            </a:endParaRPr>
          </a:p>
          <a:p>
            <a:endParaRPr lang="en-US" sz="2400" dirty="0">
              <a:latin typeface="Funnel Display" pitchFamily="2" charset="0"/>
              <a:cs typeface="Azeret Mono" panose="020B0604020202020204" charset="0"/>
            </a:endParaRPr>
          </a:p>
          <a:p>
            <a:endParaRPr lang="en-US" sz="2400" dirty="0">
              <a:latin typeface="Funnel Display" pitchFamily="2" charset="0"/>
              <a:cs typeface="Azeret Mono" panose="020B0604020202020204" charset="0"/>
            </a:endParaRPr>
          </a:p>
          <a:p>
            <a:pPr algn="r"/>
            <a:r>
              <a:rPr lang="en-US" sz="2400" dirty="0">
                <a:latin typeface="Funnel Display" pitchFamily="2" charset="0"/>
                <a:cs typeface="Azeret Mono" panose="020B0604020202020204" charset="0"/>
              </a:rPr>
              <a:t>Laura Bonora</a:t>
            </a:r>
            <a:endParaRPr lang="es-ES" sz="1200" dirty="0">
              <a:latin typeface="Funnel Display" pitchFamily="2" charset="0"/>
              <a:cs typeface="Azeret Mono" panose="020B060402020202020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nterfaz de usuario gráfica, Texto, Aplicación, Correo electrónico&#10;&#10;El contenido generado por IA puede ser incorrecto.">
            <a:extLst>
              <a:ext uri="{FF2B5EF4-FFF2-40B4-BE49-F238E27FC236}">
                <a16:creationId xmlns:a16="http://schemas.microsoft.com/office/drawing/2014/main" id="{4D9144F2-2F17-9EEB-0BF7-F5F9EC46BB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7586"/>
            <a:ext cx="9144000" cy="421022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C8A5D8B1-A209-FE52-5DF9-2824482490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0139" y="105692"/>
            <a:ext cx="1306361" cy="495516"/>
          </a:xfrm>
          <a:prstGeom prst="rect">
            <a:avLst/>
          </a:prstGeom>
        </p:spPr>
      </p:pic>
      <p:pic>
        <p:nvPicPr>
          <p:cNvPr id="6146" name="Picture 2" descr="Consiglio Nazionale delle Ricerche - Wikipedia">
            <a:extLst>
              <a:ext uri="{FF2B5EF4-FFF2-40B4-BE49-F238E27FC236}">
                <a16:creationId xmlns:a16="http://schemas.microsoft.com/office/drawing/2014/main" id="{CDAFA7AA-3760-2ED0-650B-5CC95B4FB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36" y="3481695"/>
            <a:ext cx="1804738" cy="1175027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98486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nterfaz de usuario gráfica, Texto, Aplicación&#10;&#10;El contenido generado por IA puede ser incorrecto.">
            <a:extLst>
              <a:ext uri="{FF2B5EF4-FFF2-40B4-BE49-F238E27FC236}">
                <a16:creationId xmlns:a16="http://schemas.microsoft.com/office/drawing/2014/main" id="{AA704EB9-9A0E-0DBA-97BC-FE62079D04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25" y="142406"/>
            <a:ext cx="8447301" cy="4448912"/>
          </a:xfrm>
          <a:prstGeom prst="rect">
            <a:avLst/>
          </a:prstGeom>
        </p:spPr>
      </p:pic>
      <p:pic>
        <p:nvPicPr>
          <p:cNvPr id="8" name="Imagen 7" descr="Interfaz de usuario gráfica, Texto, Aplicación, Chat o mensaje de texto&#10;&#10;El contenido generado por IA puede ser incorrecto.">
            <a:extLst>
              <a:ext uri="{FF2B5EF4-FFF2-40B4-BE49-F238E27FC236}">
                <a16:creationId xmlns:a16="http://schemas.microsoft.com/office/drawing/2014/main" id="{540CB00F-41FE-1AAA-751F-D70E1413B9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3054" y="3486768"/>
            <a:ext cx="1653132" cy="1585025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AEECCDDA-452B-7BE5-D0D3-84802C74C89D}"/>
              </a:ext>
            </a:extLst>
          </p:cNvPr>
          <p:cNvSpPr/>
          <p:nvPr/>
        </p:nvSpPr>
        <p:spPr>
          <a:xfrm>
            <a:off x="7307705" y="3417757"/>
            <a:ext cx="1776334" cy="167140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1242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4">
            <a:extLst>
              <a:ext uri="{FF2B5EF4-FFF2-40B4-BE49-F238E27FC236}">
                <a16:creationId xmlns:a16="http://schemas.microsoft.com/office/drawing/2014/main" id="{E2CB826B-2FF4-1750-D4D9-FB2D3B4055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05" y="208173"/>
            <a:ext cx="7918993" cy="47271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FB09765-C11C-C14A-2740-7A631BC798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3141" y="1023196"/>
            <a:ext cx="536494" cy="560881"/>
          </a:xfrm>
          <a:prstGeom prst="rect">
            <a:avLst/>
          </a:prstGeom>
        </p:spPr>
      </p:pic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36E0A076-48CF-006E-5EC5-B03FCEE33018}"/>
              </a:ext>
            </a:extLst>
          </p:cNvPr>
          <p:cNvCxnSpPr/>
          <p:nvPr/>
        </p:nvCxnSpPr>
        <p:spPr>
          <a:xfrm>
            <a:off x="2081463" y="4752474"/>
            <a:ext cx="4547937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" name="Rectángulo 3">
            <a:extLst>
              <a:ext uri="{FF2B5EF4-FFF2-40B4-BE49-F238E27FC236}">
                <a16:creationId xmlns:a16="http://schemas.microsoft.com/office/drawing/2014/main" id="{5C0E727B-B042-A713-5710-CD3329CFAE79}"/>
              </a:ext>
            </a:extLst>
          </p:cNvPr>
          <p:cNvSpPr/>
          <p:nvPr/>
        </p:nvSpPr>
        <p:spPr>
          <a:xfrm>
            <a:off x="3680085" y="2886058"/>
            <a:ext cx="1806315" cy="176838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Imagen 7" descr="Interfaz de usuario gráfica, Texto, Aplicación, Chat o mensaje de texto&#10;&#10;El contenido generado por IA puede ser incorrecto.">
            <a:extLst>
              <a:ext uri="{FF2B5EF4-FFF2-40B4-BE49-F238E27FC236}">
                <a16:creationId xmlns:a16="http://schemas.microsoft.com/office/drawing/2014/main" id="{51985CA1-1CEE-E423-1F71-B691E57149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0046" y="2935072"/>
            <a:ext cx="1726272" cy="1634550"/>
          </a:xfrm>
          <a:prstGeom prst="rect">
            <a:avLst/>
          </a:prstGeom>
        </p:spPr>
      </p:pic>
      <p:pic>
        <p:nvPicPr>
          <p:cNvPr id="9" name="Imagen 8" descr="Interfaz de usuario gráfica, Tabla&#10;&#10;Descripción generada automáticamente">
            <a:extLst>
              <a:ext uri="{FF2B5EF4-FFF2-40B4-BE49-F238E27FC236}">
                <a16:creationId xmlns:a16="http://schemas.microsoft.com/office/drawing/2014/main" id="{928E63A8-6846-9C7E-6BFB-831BBCB1953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2760" b="38799"/>
          <a:stretch/>
        </p:blipFill>
        <p:spPr>
          <a:xfrm>
            <a:off x="5706963" y="2320395"/>
            <a:ext cx="3288604" cy="169576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624038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magen que contiene Texto&#10;&#10;Descripción generada automáticamente">
            <a:extLst>
              <a:ext uri="{FF2B5EF4-FFF2-40B4-BE49-F238E27FC236}">
                <a16:creationId xmlns:a16="http://schemas.microsoft.com/office/drawing/2014/main" id="{D69D6875-4473-9B15-8F36-990FF40F27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06" y="75197"/>
            <a:ext cx="4240076" cy="499310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B032F080-7058-57DE-ED46-F9330D7A9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6520" y="974632"/>
            <a:ext cx="4127400" cy="553800"/>
          </a:xfrm>
        </p:spPr>
        <p:txBody>
          <a:bodyPr/>
          <a:lstStyle/>
          <a:p>
            <a:r>
              <a:rPr lang="es-ES" b="1" dirty="0"/>
              <a:t>¿Cómo puedo conocer más sobre esta iniciativa?</a:t>
            </a:r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F4107D1-E70D-5CB7-2664-9E241033C396}"/>
              </a:ext>
            </a:extLst>
          </p:cNvPr>
          <p:cNvSpPr txBox="1"/>
          <p:nvPr/>
        </p:nvSpPr>
        <p:spPr>
          <a:xfrm>
            <a:off x="4572000" y="1804737"/>
            <a:ext cx="442459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latin typeface="+mn-lt"/>
              </a:rPr>
              <a:t>1.Leer la </a:t>
            </a:r>
            <a:r>
              <a:rPr lang="es-ES" sz="1200" b="1" u="sng" dirty="0">
                <a:solidFill>
                  <a:srgbClr val="0000FF"/>
                </a:solidFill>
                <a:effectLst/>
                <a:latin typeface="+mn-lt"/>
                <a:ea typeface="Arial" panose="020B0604020202020204" pitchFamily="34" charset="0"/>
                <a:hlinkClick r:id="rId3"/>
              </a:rPr>
              <a:t>documentación de instalación</a:t>
            </a:r>
            <a:r>
              <a:rPr lang="es-ES" sz="1200" dirty="0">
                <a:latin typeface="+mn-lt"/>
              </a:rPr>
              <a:t>.</a:t>
            </a:r>
          </a:p>
          <a:p>
            <a:r>
              <a:rPr lang="es-ES" sz="1200" dirty="0">
                <a:latin typeface="+mn-lt"/>
              </a:rPr>
              <a:t>2.Instalar el </a:t>
            </a:r>
            <a:r>
              <a:rPr lang="es-ES" sz="1200" dirty="0" err="1">
                <a:latin typeface="+mn-lt"/>
              </a:rPr>
              <a:t>Collector</a:t>
            </a:r>
            <a:r>
              <a:rPr lang="es-ES" sz="1200" dirty="0">
                <a:latin typeface="+mn-lt"/>
              </a:rPr>
              <a:t> y configurar la fecha de inicio de envío.</a:t>
            </a:r>
          </a:p>
          <a:p>
            <a:r>
              <a:rPr lang="es-ES" sz="1200" dirty="0">
                <a:latin typeface="+mn-lt"/>
              </a:rPr>
              <a:t>3.Realizar un primer envío de prueba.</a:t>
            </a:r>
          </a:p>
          <a:p>
            <a:r>
              <a:rPr lang="es-ES" sz="1200" dirty="0">
                <a:latin typeface="+mn-lt"/>
              </a:rPr>
              <a:t>4.Verificar el log. </a:t>
            </a:r>
          </a:p>
          <a:p>
            <a:r>
              <a:rPr lang="es-ES" sz="1200" dirty="0">
                <a:latin typeface="+mn-lt"/>
              </a:rPr>
              <a:t>5.Avisar a su nodo nacional de que se están registrando datos en </a:t>
            </a:r>
            <a:r>
              <a:rPr lang="es-ES" sz="1200" dirty="0" err="1">
                <a:latin typeface="+mn-lt"/>
              </a:rPr>
              <a:t>Matomo</a:t>
            </a:r>
            <a:r>
              <a:rPr lang="es-ES" sz="1200" dirty="0">
                <a:latin typeface="+mn-lt"/>
              </a:rPr>
              <a:t>.</a:t>
            </a:r>
          </a:p>
          <a:p>
            <a:r>
              <a:rPr lang="es-ES" sz="1200" dirty="0">
                <a:latin typeface="+mn-lt"/>
              </a:rPr>
              <a:t>6.Una vez se confirme que se están enviando datos al </a:t>
            </a:r>
            <a:r>
              <a:rPr lang="es-ES" sz="1200" dirty="0" err="1">
                <a:latin typeface="+mn-lt"/>
              </a:rPr>
              <a:t>Matomo</a:t>
            </a:r>
            <a:r>
              <a:rPr lang="es-ES" sz="1200" dirty="0">
                <a:latin typeface="+mn-lt"/>
              </a:rPr>
              <a:t> de LA Referencia, configurar la calendarización del </a:t>
            </a:r>
            <a:r>
              <a:rPr lang="es-ES" sz="1200" dirty="0" err="1">
                <a:latin typeface="+mn-lt"/>
              </a:rPr>
              <a:t>Collector</a:t>
            </a:r>
            <a:r>
              <a:rPr lang="es-ES" sz="1200" dirty="0">
                <a:latin typeface="+mn-lt"/>
              </a:rPr>
              <a:t> tal y como se indica en la documentación técnica. Para la instalación y configuración será necesario conocer el Open DOAR ID y el identificador del repositorio en el </a:t>
            </a:r>
            <a:r>
              <a:rPr lang="es-ES" sz="1200" dirty="0" err="1">
                <a:latin typeface="+mn-lt"/>
              </a:rPr>
              <a:t>Matomo</a:t>
            </a:r>
            <a:r>
              <a:rPr lang="es-ES" sz="1200" dirty="0">
                <a:latin typeface="+mn-lt"/>
              </a:rPr>
              <a:t>. Esta información es la siguiente:</a:t>
            </a:r>
          </a:p>
          <a:p>
            <a:r>
              <a:rPr lang="es-ES" sz="1200" dirty="0">
                <a:latin typeface="+mn-lt"/>
              </a:rPr>
              <a:t>•Institución: nombre de la institución</a:t>
            </a:r>
          </a:p>
          <a:p>
            <a:r>
              <a:rPr lang="es-ES" sz="1200" dirty="0">
                <a:latin typeface="+mn-lt"/>
              </a:rPr>
              <a:t>•OpenDOAR ID: URL del OpenDOAR asociado al repositorio</a:t>
            </a:r>
          </a:p>
          <a:p>
            <a:r>
              <a:rPr lang="es-ES" sz="1200" dirty="0">
                <a:latin typeface="+mn-lt"/>
              </a:rPr>
              <a:t>•Identificador </a:t>
            </a:r>
            <a:r>
              <a:rPr lang="es-ES" sz="1200" dirty="0" err="1">
                <a:latin typeface="+mn-lt"/>
              </a:rPr>
              <a:t>Matomo</a:t>
            </a:r>
            <a:r>
              <a:rPr lang="es-ES" sz="1200" dirty="0">
                <a:latin typeface="+mn-lt"/>
              </a:rPr>
              <a:t>: ID </a:t>
            </a:r>
            <a:r>
              <a:rPr lang="es-ES" sz="1200" dirty="0" err="1">
                <a:latin typeface="+mn-lt"/>
              </a:rPr>
              <a:t>Matomo</a:t>
            </a:r>
            <a:r>
              <a:rPr lang="es-ES" sz="1200" dirty="0">
                <a:latin typeface="+mn-lt"/>
              </a:rPr>
              <a:t>.</a:t>
            </a:r>
          </a:p>
          <a:p>
            <a:endParaRPr lang="es-ES" dirty="0"/>
          </a:p>
        </p:txBody>
      </p:sp>
      <p:pic>
        <p:nvPicPr>
          <p:cNvPr id="11" name="Picture 2" descr="LA Referencia">
            <a:extLst>
              <a:ext uri="{FF2B5EF4-FFF2-40B4-BE49-F238E27FC236}">
                <a16:creationId xmlns:a16="http://schemas.microsoft.com/office/drawing/2014/main" id="{31210BD0-E417-3D58-70D1-F5A216D88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5974" y="4715574"/>
            <a:ext cx="1510620" cy="333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042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13194D-8E26-F09D-B2DC-B890D0381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167602"/>
            <a:ext cx="4127400" cy="553800"/>
          </a:xfrm>
        </p:spPr>
        <p:txBody>
          <a:bodyPr/>
          <a:lstStyle/>
          <a:p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FECYT Seal: quality of national OA repositories </a:t>
            </a:r>
            <a:endParaRPr lang="es-ES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8FC25D3-411E-9ED0-3C9D-04C6E4F970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809" y="1667743"/>
            <a:ext cx="1482314" cy="2060286"/>
          </a:xfrm>
          <a:prstGeom prst="rect">
            <a:avLst/>
          </a:prstGeom>
        </p:spPr>
      </p:pic>
      <p:sp>
        <p:nvSpPr>
          <p:cNvPr id="7" name="Flecha: a la derecha 6">
            <a:extLst>
              <a:ext uri="{FF2B5EF4-FFF2-40B4-BE49-F238E27FC236}">
                <a16:creationId xmlns:a16="http://schemas.microsoft.com/office/drawing/2014/main" id="{08A5C5C4-3471-5297-E30C-9AF16A1AE44B}"/>
              </a:ext>
            </a:extLst>
          </p:cNvPr>
          <p:cNvSpPr/>
          <p:nvPr/>
        </p:nvSpPr>
        <p:spPr>
          <a:xfrm rot="10800000">
            <a:off x="1888000" y="2332378"/>
            <a:ext cx="709391" cy="478744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7B8C0E9-1168-6949-9280-32EAA45D7A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7231" y="610016"/>
            <a:ext cx="1744169" cy="183374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79544CB-249F-D791-9B14-4612A4A8F5C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703" t="2999" r="2783"/>
          <a:stretch>
            <a:fillRect/>
          </a:stretch>
        </p:blipFill>
        <p:spPr>
          <a:xfrm>
            <a:off x="4692602" y="659825"/>
            <a:ext cx="4350550" cy="4369376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2881CAC3-D0EB-FDBB-9008-0AC7270D88AB}"/>
              </a:ext>
            </a:extLst>
          </p:cNvPr>
          <p:cNvSpPr/>
          <p:nvPr/>
        </p:nvSpPr>
        <p:spPr>
          <a:xfrm>
            <a:off x="7010710" y="1671821"/>
            <a:ext cx="1953408" cy="11200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1BAD70C-984E-3DDD-0B9D-7FB2EF7CE899}"/>
              </a:ext>
            </a:extLst>
          </p:cNvPr>
          <p:cNvSpPr txBox="1"/>
          <p:nvPr/>
        </p:nvSpPr>
        <p:spPr>
          <a:xfrm>
            <a:off x="2256020" y="3213319"/>
            <a:ext cx="2436582" cy="181588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800" b="1" dirty="0">
                <a:solidFill>
                  <a:schemeClr val="accent1"/>
                </a:solidFill>
              </a:rPr>
              <a:t>6.1 – Research Data Archive.</a:t>
            </a:r>
            <a:br>
              <a:rPr lang="en-US" sz="800" dirty="0"/>
            </a:br>
            <a:r>
              <a:rPr lang="en-US" sz="800" dirty="0"/>
              <a:t>The repository hosts research data and labels it appropriately.</a:t>
            </a:r>
          </a:p>
          <a:p>
            <a:pPr>
              <a:buNone/>
            </a:pPr>
            <a:endParaRPr lang="en-US" sz="800" dirty="0"/>
          </a:p>
          <a:p>
            <a:pPr>
              <a:buNone/>
            </a:pPr>
            <a:r>
              <a:rPr lang="en-US" sz="800" b="1" dirty="0">
                <a:solidFill>
                  <a:schemeClr val="accent1"/>
                </a:solidFill>
              </a:rPr>
              <a:t>6.2 – Data Management Plan Archive.</a:t>
            </a:r>
            <a:br>
              <a:rPr lang="en-US" sz="800" dirty="0"/>
            </a:br>
            <a:r>
              <a:rPr lang="en-US" sz="800" dirty="0"/>
              <a:t>The repository hosts Data Management Plans and labels them appropriately.</a:t>
            </a:r>
          </a:p>
          <a:p>
            <a:pPr>
              <a:buNone/>
            </a:pPr>
            <a:endParaRPr lang="en-US" sz="800" dirty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US" sz="800" b="1" dirty="0">
                <a:solidFill>
                  <a:schemeClr val="accent1"/>
                </a:solidFill>
              </a:rPr>
              <a:t>6.3 – Support for FAIR Research Data Management.</a:t>
            </a:r>
            <a:br>
              <a:rPr lang="en-US" sz="800" dirty="0"/>
            </a:br>
            <a:r>
              <a:rPr lang="en-US" sz="800" dirty="0"/>
              <a:t>The repository provides structured support (courses, guides, templates, etc.) aimed at enabling the FAIR management of research data generated by the institution’s researchers.</a:t>
            </a:r>
          </a:p>
        </p:txBody>
      </p:sp>
      <p:cxnSp>
        <p:nvCxnSpPr>
          <p:cNvPr id="12" name="Conector: angular 11">
            <a:extLst>
              <a:ext uri="{FF2B5EF4-FFF2-40B4-BE49-F238E27FC236}">
                <a16:creationId xmlns:a16="http://schemas.microsoft.com/office/drawing/2014/main" id="{278D4EC5-E031-54F5-BEBF-D227E38FD71E}"/>
              </a:ext>
            </a:extLst>
          </p:cNvPr>
          <p:cNvCxnSpPr>
            <a:cxnSpLocks/>
          </p:cNvCxnSpPr>
          <p:nvPr/>
        </p:nvCxnSpPr>
        <p:spPr>
          <a:xfrm rot="5400000">
            <a:off x="3780240" y="2414767"/>
            <a:ext cx="1258487" cy="56623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07183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nrich the metadata">
            <a:extLst>
              <a:ext uri="{FF2B5EF4-FFF2-40B4-BE49-F238E27FC236}">
                <a16:creationId xmlns:a16="http://schemas.microsoft.com/office/drawing/2014/main" id="{88EAF504-1E9B-5FC0-283B-8C6543C2E1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1700"/>
            <a:ext cx="9144000" cy="334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E9D6EB1-3034-FD1A-058A-654839C42D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066" y="4144181"/>
            <a:ext cx="7344800" cy="75258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2BEE007C-E61D-60A4-2100-23AC0FE74D45}"/>
              </a:ext>
            </a:extLst>
          </p:cNvPr>
          <p:cNvSpPr/>
          <p:nvPr/>
        </p:nvSpPr>
        <p:spPr>
          <a:xfrm>
            <a:off x="2151089" y="1199213"/>
            <a:ext cx="3635114" cy="41223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Flecha: a la derecha 8">
            <a:extLst>
              <a:ext uri="{FF2B5EF4-FFF2-40B4-BE49-F238E27FC236}">
                <a16:creationId xmlns:a16="http://schemas.microsoft.com/office/drawing/2014/main" id="{DB1D9F1E-0081-7D8D-28D7-F6C20FF6B77B}"/>
              </a:ext>
            </a:extLst>
          </p:cNvPr>
          <p:cNvSpPr/>
          <p:nvPr/>
        </p:nvSpPr>
        <p:spPr>
          <a:xfrm>
            <a:off x="374754" y="4241800"/>
            <a:ext cx="712033" cy="547557"/>
          </a:xfrm>
          <a:prstGeom prst="rightArrow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Flecha: a la derecha 9">
            <a:extLst>
              <a:ext uri="{FF2B5EF4-FFF2-40B4-BE49-F238E27FC236}">
                <a16:creationId xmlns:a16="http://schemas.microsoft.com/office/drawing/2014/main" id="{D42C69F6-8C37-85D0-DE46-E6A4E200AF37}"/>
              </a:ext>
            </a:extLst>
          </p:cNvPr>
          <p:cNvSpPr/>
          <p:nvPr/>
        </p:nvSpPr>
        <p:spPr>
          <a:xfrm>
            <a:off x="5301521" y="4241799"/>
            <a:ext cx="712033" cy="547557"/>
          </a:xfrm>
          <a:prstGeom prst="rightArrow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17388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3" descr="Interfaz de usuario gráfica, Texto, Aplicación&#10;&#10;El contenido generado por IA puede ser incorrecto.">
            <a:extLst>
              <a:ext uri="{FF2B5EF4-FFF2-40B4-BE49-F238E27FC236}">
                <a16:creationId xmlns:a16="http://schemas.microsoft.com/office/drawing/2014/main" id="{601969F6-6AB4-146F-9410-92FD310FC41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978"/>
          <a:stretch/>
        </p:blipFill>
        <p:spPr>
          <a:xfrm>
            <a:off x="472416" y="92276"/>
            <a:ext cx="8437541" cy="49589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07173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DD77BE-E72F-2A64-E4A4-DB88AFAE89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714A7D4D-251F-7582-0135-74FB88455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717" y="745389"/>
            <a:ext cx="8175728" cy="3960384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DED5FEAE-71D7-611A-A2D6-8E2D629C09BA}"/>
              </a:ext>
            </a:extLst>
          </p:cNvPr>
          <p:cNvSpPr txBox="1"/>
          <p:nvPr/>
        </p:nvSpPr>
        <p:spPr>
          <a:xfrm>
            <a:off x="239717" y="4794312"/>
            <a:ext cx="51845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err="1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Source</a:t>
            </a:r>
            <a:r>
              <a:rPr lang="es-ES" sz="1200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 https://zenodo.org/record/7324364#.ZDVoinZBxPY</a:t>
            </a:r>
            <a:r>
              <a:rPr lang="es-E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93161632-88B2-0055-DB26-FB9A5DD2E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717" y="103050"/>
            <a:ext cx="5875909" cy="553800"/>
          </a:xfrm>
        </p:spPr>
        <p:txBody>
          <a:bodyPr/>
          <a:lstStyle/>
          <a:p>
            <a:r>
              <a:rPr lang="fr-FR" sz="2000" b="1" dirty="0"/>
              <a:t>EC Participant Portal - </a:t>
            </a:r>
            <a:r>
              <a:rPr lang="fr-FR" sz="2000" b="1" dirty="0" err="1"/>
              <a:t>Reporting</a:t>
            </a:r>
            <a:r>
              <a:rPr lang="fr-FR" sz="2000" b="1" dirty="0"/>
              <a:t> - Publications (OpenAIRE)</a:t>
            </a:r>
            <a:endParaRPr lang="es-ES" sz="2000" b="1" dirty="0"/>
          </a:p>
        </p:txBody>
      </p:sp>
    </p:spTree>
    <p:extLst>
      <p:ext uri="{BB962C8B-B14F-4D97-AF65-F5344CB8AC3E}">
        <p14:creationId xmlns:p14="http://schemas.microsoft.com/office/powerpoint/2010/main" val="32916813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Tabla&#10;&#10;El contenido generado por IA puede ser incorrecto.">
            <a:extLst>
              <a:ext uri="{FF2B5EF4-FFF2-40B4-BE49-F238E27FC236}">
                <a16:creationId xmlns:a16="http://schemas.microsoft.com/office/drawing/2014/main" id="{21CA93EC-0EF8-6891-EAA2-6833192AC9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257" y="70673"/>
            <a:ext cx="6240248" cy="500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0935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nterfaz de usuario gráfica, Aplicación&#10;&#10;El contenido generado por IA puede ser incorrecto.">
            <a:extLst>
              <a:ext uri="{FF2B5EF4-FFF2-40B4-BE49-F238E27FC236}">
                <a16:creationId xmlns:a16="http://schemas.microsoft.com/office/drawing/2014/main" id="{CDB94D8D-CD93-B61D-8F52-895B5336891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2384"/>
          <a:stretch>
            <a:fillRect/>
          </a:stretch>
        </p:blipFill>
        <p:spPr>
          <a:xfrm>
            <a:off x="0" y="25124"/>
            <a:ext cx="9144000" cy="2951388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616B9475-874C-47FA-D84F-7233610582A4}"/>
              </a:ext>
            </a:extLst>
          </p:cNvPr>
          <p:cNvSpPr/>
          <p:nvPr/>
        </p:nvSpPr>
        <p:spPr>
          <a:xfrm>
            <a:off x="127416" y="2068643"/>
            <a:ext cx="8956623" cy="90786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 descr="Logotipo&#10;&#10;El contenido generado por IA puede ser incorrecto.">
            <a:extLst>
              <a:ext uri="{FF2B5EF4-FFF2-40B4-BE49-F238E27FC236}">
                <a16:creationId xmlns:a16="http://schemas.microsoft.com/office/drawing/2014/main" id="{9870AB02-24AB-243D-333B-728F19C287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630" y="3108438"/>
            <a:ext cx="2459452" cy="650296"/>
          </a:xfrm>
          <a:prstGeom prst="rect">
            <a:avLst/>
          </a:prstGeom>
        </p:spPr>
      </p:pic>
      <p:pic>
        <p:nvPicPr>
          <p:cNvPr id="10" name="Imagen 9" descr="Imagen que contiene Icono&#10;&#10;El contenido generado por IA puede ser incorrecto.">
            <a:extLst>
              <a:ext uri="{FF2B5EF4-FFF2-40B4-BE49-F238E27FC236}">
                <a16:creationId xmlns:a16="http://schemas.microsoft.com/office/drawing/2014/main" id="{40875A84-706F-295A-DEBB-7E0514F480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896" y="4231966"/>
            <a:ext cx="1914656" cy="810436"/>
          </a:xfrm>
          <a:prstGeom prst="rect">
            <a:avLst/>
          </a:prstGeom>
        </p:spPr>
      </p:pic>
      <p:pic>
        <p:nvPicPr>
          <p:cNvPr id="11" name="Imagen 10" descr="Imagen que contiene Interfaz de usuario gráfica&#10;&#10;El contenido generado por IA puede ser incorrecto.">
            <a:extLst>
              <a:ext uri="{FF2B5EF4-FFF2-40B4-BE49-F238E27FC236}">
                <a16:creationId xmlns:a16="http://schemas.microsoft.com/office/drawing/2014/main" id="{B29EAD50-9DD5-496C-9C43-68470C2729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627" y="3779042"/>
            <a:ext cx="2143049" cy="590016"/>
          </a:xfrm>
          <a:prstGeom prst="rect">
            <a:avLst/>
          </a:prstGeom>
        </p:spPr>
      </p:pic>
      <p:cxnSp>
        <p:nvCxnSpPr>
          <p:cNvPr id="12" name="Conector: curvado 11">
            <a:extLst>
              <a:ext uri="{FF2B5EF4-FFF2-40B4-BE49-F238E27FC236}">
                <a16:creationId xmlns:a16="http://schemas.microsoft.com/office/drawing/2014/main" id="{75250F94-6324-8069-069B-51C9CC66FBDC}"/>
              </a:ext>
            </a:extLst>
          </p:cNvPr>
          <p:cNvCxnSpPr>
            <a:cxnSpLocks/>
          </p:cNvCxnSpPr>
          <p:nvPr/>
        </p:nvCxnSpPr>
        <p:spPr>
          <a:xfrm>
            <a:off x="5497399" y="3654528"/>
            <a:ext cx="613553" cy="385390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: curvado 12">
            <a:extLst>
              <a:ext uri="{FF2B5EF4-FFF2-40B4-BE49-F238E27FC236}">
                <a16:creationId xmlns:a16="http://schemas.microsoft.com/office/drawing/2014/main" id="{A8D94C2D-C812-244C-151F-2A12D8877268}"/>
              </a:ext>
            </a:extLst>
          </p:cNvPr>
          <p:cNvCxnSpPr>
            <a:cxnSpLocks/>
          </p:cNvCxnSpPr>
          <p:nvPr/>
        </p:nvCxnSpPr>
        <p:spPr>
          <a:xfrm rot="16200000" flipH="1">
            <a:off x="5155467" y="3822038"/>
            <a:ext cx="572786" cy="37672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: angular 13">
            <a:extLst>
              <a:ext uri="{FF2B5EF4-FFF2-40B4-BE49-F238E27FC236}">
                <a16:creationId xmlns:a16="http://schemas.microsoft.com/office/drawing/2014/main" id="{C7E557D4-BA25-CC70-523B-FF3EF1B6766D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4145019" y="3271035"/>
            <a:ext cx="890611" cy="162551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n 15" descr="Logotipo&#10;&#10;El contenido generado por IA puede ser incorrecto.">
            <a:extLst>
              <a:ext uri="{FF2B5EF4-FFF2-40B4-BE49-F238E27FC236}">
                <a16:creationId xmlns:a16="http://schemas.microsoft.com/office/drawing/2014/main" id="{0F985C45-B4CE-7D9E-D23A-B71CA67C6A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2322" y="3019381"/>
            <a:ext cx="4016966" cy="503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112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51"/>
          <p:cNvSpPr txBox="1"/>
          <p:nvPr/>
        </p:nvSpPr>
        <p:spPr>
          <a:xfrm>
            <a:off x="919200" y="1012475"/>
            <a:ext cx="1278900" cy="1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>
                <a:solidFill>
                  <a:schemeClr val="dk1"/>
                </a:solidFill>
                <a:latin typeface="Azeret Mono"/>
                <a:ea typeface="Azeret Mono"/>
                <a:cs typeface="Azeret Mono"/>
                <a:sym typeface="Azeret Mono"/>
              </a:rPr>
              <a:t>OE1</a:t>
            </a:r>
            <a:endParaRPr>
              <a:solidFill>
                <a:schemeClr val="dk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  <p:sp>
        <p:nvSpPr>
          <p:cNvPr id="350" name="Google Shape;350;p51"/>
          <p:cNvSpPr txBox="1"/>
          <p:nvPr/>
        </p:nvSpPr>
        <p:spPr>
          <a:xfrm>
            <a:off x="919200" y="1838232"/>
            <a:ext cx="12789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es-ES" sz="700" dirty="0" err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Dissemination</a:t>
            </a:r>
            <a:r>
              <a:rPr lang="es-ES" sz="7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and </a:t>
            </a:r>
            <a:r>
              <a:rPr lang="es-ES" sz="700" dirty="0" err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public</a:t>
            </a:r>
            <a:r>
              <a:rPr lang="es-ES" sz="7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s-ES" sz="700" dirty="0" err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participation</a:t>
            </a:r>
            <a:r>
              <a:rPr lang="es-ES" sz="7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in Science</a:t>
            </a:r>
          </a:p>
          <a:p>
            <a:pPr lvl="0">
              <a:lnSpc>
                <a:spcPct val="115000"/>
              </a:lnSpc>
            </a:pPr>
            <a:r>
              <a:rPr lang="es-ES" sz="700" dirty="0" err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Scientific</a:t>
            </a:r>
            <a:r>
              <a:rPr lang="es-ES" sz="7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s-ES" sz="700" dirty="0" err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communication</a:t>
            </a:r>
            <a:endParaRPr lang="es-ES" sz="7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lvl="0">
              <a:lnSpc>
                <a:spcPct val="115000"/>
              </a:lnSpc>
            </a:pPr>
            <a:r>
              <a:rPr lang="es-ES" sz="700" dirty="0" err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Scientific</a:t>
            </a:r>
            <a:r>
              <a:rPr lang="es-ES" sz="7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s-ES" sz="700" dirty="0" err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journalism</a:t>
            </a:r>
            <a:endParaRPr sz="7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351" name="Google Shape;351;p51"/>
          <p:cNvCxnSpPr/>
          <p:nvPr/>
        </p:nvCxnSpPr>
        <p:spPr>
          <a:xfrm>
            <a:off x="919200" y="972575"/>
            <a:ext cx="12789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52" name="Google Shape;352;p51"/>
          <p:cNvSpPr txBox="1"/>
          <p:nvPr/>
        </p:nvSpPr>
        <p:spPr>
          <a:xfrm>
            <a:off x="919200" y="1390920"/>
            <a:ext cx="1278900" cy="1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s-ES" sz="800" dirty="0">
                <a:solidFill>
                  <a:schemeClr val="dk1"/>
                </a:solidFill>
                <a:latin typeface="Azeret Mono"/>
                <a:ea typeface="Azeret Mono"/>
                <a:cs typeface="Azeret Mono"/>
                <a:sym typeface="Azeret Mono"/>
              </a:rPr>
              <a:t>SCIENTIFIC AND INNOVATION CULTURE</a:t>
            </a:r>
            <a:endParaRPr sz="1300" dirty="0">
              <a:solidFill>
                <a:schemeClr val="dk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  <p:cxnSp>
        <p:nvCxnSpPr>
          <p:cNvPr id="353" name="Google Shape;353;p51"/>
          <p:cNvCxnSpPr/>
          <p:nvPr/>
        </p:nvCxnSpPr>
        <p:spPr>
          <a:xfrm>
            <a:off x="919200" y="1351020"/>
            <a:ext cx="12789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4" name="Google Shape;354;p51"/>
          <p:cNvCxnSpPr/>
          <p:nvPr/>
        </p:nvCxnSpPr>
        <p:spPr>
          <a:xfrm>
            <a:off x="919200" y="1788907"/>
            <a:ext cx="12789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55" name="Google Shape;355;p51"/>
          <p:cNvSpPr txBox="1"/>
          <p:nvPr/>
        </p:nvSpPr>
        <p:spPr>
          <a:xfrm>
            <a:off x="2496225" y="1012475"/>
            <a:ext cx="1278900" cy="1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>
                <a:solidFill>
                  <a:schemeClr val="dk1"/>
                </a:solidFill>
                <a:latin typeface="Azeret Mono"/>
                <a:ea typeface="Azeret Mono"/>
                <a:cs typeface="Azeret Mono"/>
                <a:sym typeface="Azeret Mono"/>
              </a:rPr>
              <a:t>OE2</a:t>
            </a:r>
            <a:endParaRPr>
              <a:solidFill>
                <a:schemeClr val="dk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  <p:sp>
        <p:nvSpPr>
          <p:cNvPr id="356" name="Google Shape;356;p51"/>
          <p:cNvSpPr txBox="1"/>
          <p:nvPr/>
        </p:nvSpPr>
        <p:spPr>
          <a:xfrm>
            <a:off x="2496225" y="1838232"/>
            <a:ext cx="12789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es-ES" sz="7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Cultural </a:t>
            </a:r>
            <a:r>
              <a:rPr lang="es-ES" sz="700" dirty="0" err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change</a:t>
            </a:r>
            <a:endParaRPr lang="es-ES" sz="7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lvl="0">
              <a:lnSpc>
                <a:spcPct val="115000"/>
              </a:lnSpc>
            </a:pPr>
            <a:r>
              <a:rPr lang="es-ES" sz="7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Open </a:t>
            </a:r>
            <a:r>
              <a:rPr lang="es-ES" sz="700" dirty="0" err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technological</a:t>
            </a:r>
            <a:r>
              <a:rPr lang="es-ES" sz="7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s-ES" sz="700" dirty="0" err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infrastructures</a:t>
            </a:r>
            <a:endParaRPr lang="es-ES" sz="7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lvl="0">
              <a:lnSpc>
                <a:spcPct val="115000"/>
              </a:lnSpc>
            </a:pPr>
            <a:r>
              <a:rPr lang="es-ES" sz="7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Open </a:t>
            </a:r>
            <a:r>
              <a:rPr lang="es-ES" sz="700" dirty="0" err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science</a:t>
            </a:r>
            <a:r>
              <a:rPr lang="es-ES" sz="7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s-ES" sz="700" dirty="0" err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policies</a:t>
            </a:r>
            <a:endParaRPr sz="7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357" name="Google Shape;357;p51"/>
          <p:cNvCxnSpPr/>
          <p:nvPr/>
        </p:nvCxnSpPr>
        <p:spPr>
          <a:xfrm>
            <a:off x="2496225" y="972575"/>
            <a:ext cx="12789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58" name="Google Shape;358;p51"/>
          <p:cNvSpPr txBox="1"/>
          <p:nvPr/>
        </p:nvSpPr>
        <p:spPr>
          <a:xfrm>
            <a:off x="2496225" y="1390920"/>
            <a:ext cx="1278900" cy="1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s-ES" sz="800" dirty="0">
                <a:solidFill>
                  <a:schemeClr val="dk1"/>
                </a:solidFill>
                <a:latin typeface="Azeret Mono"/>
                <a:ea typeface="Azeret Mono"/>
                <a:cs typeface="Azeret Mono"/>
                <a:sym typeface="Azeret Mono"/>
              </a:rPr>
              <a:t>OPEN SCIENCE</a:t>
            </a:r>
            <a:endParaRPr sz="1300" dirty="0">
              <a:solidFill>
                <a:schemeClr val="dk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  <p:cxnSp>
        <p:nvCxnSpPr>
          <p:cNvPr id="359" name="Google Shape;359;p51"/>
          <p:cNvCxnSpPr/>
          <p:nvPr/>
        </p:nvCxnSpPr>
        <p:spPr>
          <a:xfrm>
            <a:off x="2496225" y="1351020"/>
            <a:ext cx="12789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0" name="Google Shape;360;p51"/>
          <p:cNvCxnSpPr/>
          <p:nvPr/>
        </p:nvCxnSpPr>
        <p:spPr>
          <a:xfrm>
            <a:off x="2496225" y="1788907"/>
            <a:ext cx="12789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1" name="Google Shape;361;p51"/>
          <p:cNvSpPr txBox="1"/>
          <p:nvPr/>
        </p:nvSpPr>
        <p:spPr>
          <a:xfrm>
            <a:off x="4073250" y="1012475"/>
            <a:ext cx="1278900" cy="1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>
                <a:solidFill>
                  <a:schemeClr val="dk1"/>
                </a:solidFill>
                <a:latin typeface="Azeret Mono"/>
                <a:ea typeface="Azeret Mono"/>
                <a:cs typeface="Azeret Mono"/>
                <a:sym typeface="Azeret Mono"/>
              </a:rPr>
              <a:t>OE3</a:t>
            </a:r>
            <a:endParaRPr>
              <a:solidFill>
                <a:schemeClr val="dk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  <p:sp>
        <p:nvSpPr>
          <p:cNvPr id="362" name="Google Shape;362;p51"/>
          <p:cNvSpPr txBox="1"/>
          <p:nvPr/>
        </p:nvSpPr>
        <p:spPr>
          <a:xfrm>
            <a:off x="4073250" y="1838220"/>
            <a:ext cx="13932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en-US" sz="7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Development of the European Research Area</a:t>
            </a:r>
          </a:p>
          <a:p>
            <a:pPr lvl="0">
              <a:lnSpc>
                <a:spcPct val="115000"/>
              </a:lnSpc>
            </a:pPr>
            <a:r>
              <a:rPr lang="en-US" sz="7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Research career development</a:t>
            </a:r>
          </a:p>
          <a:p>
            <a:pPr lvl="0">
              <a:lnSpc>
                <a:spcPct val="115000"/>
              </a:lnSpc>
            </a:pPr>
            <a:r>
              <a:rPr lang="en-US" sz="7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European Mobility Program</a:t>
            </a:r>
            <a:endParaRPr sz="7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363" name="Google Shape;363;p51"/>
          <p:cNvCxnSpPr/>
          <p:nvPr/>
        </p:nvCxnSpPr>
        <p:spPr>
          <a:xfrm>
            <a:off x="4073250" y="972575"/>
            <a:ext cx="12789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4" name="Google Shape;364;p51"/>
          <p:cNvSpPr txBox="1"/>
          <p:nvPr/>
        </p:nvSpPr>
        <p:spPr>
          <a:xfrm>
            <a:off x="4073250" y="1390920"/>
            <a:ext cx="1278900" cy="1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s-ES" sz="800" dirty="0">
                <a:solidFill>
                  <a:schemeClr val="dk1"/>
                </a:solidFill>
                <a:latin typeface="Azeret Mono"/>
                <a:ea typeface="Azeret Mono"/>
                <a:cs typeface="Azeret Mono"/>
                <a:sym typeface="Azeret Mono"/>
              </a:rPr>
              <a:t>INTERNATIONAL</a:t>
            </a:r>
            <a:endParaRPr sz="1300" dirty="0">
              <a:solidFill>
                <a:schemeClr val="dk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  <p:cxnSp>
        <p:nvCxnSpPr>
          <p:cNvPr id="365" name="Google Shape;365;p51"/>
          <p:cNvCxnSpPr/>
          <p:nvPr/>
        </p:nvCxnSpPr>
        <p:spPr>
          <a:xfrm>
            <a:off x="4073250" y="1351020"/>
            <a:ext cx="12789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6" name="Google Shape;366;p51"/>
          <p:cNvCxnSpPr/>
          <p:nvPr/>
        </p:nvCxnSpPr>
        <p:spPr>
          <a:xfrm>
            <a:off x="4073250" y="1788907"/>
            <a:ext cx="12789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7" name="Google Shape;367;p51"/>
          <p:cNvSpPr txBox="1"/>
          <p:nvPr/>
        </p:nvSpPr>
        <p:spPr>
          <a:xfrm>
            <a:off x="5650275" y="1012475"/>
            <a:ext cx="1278900" cy="1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>
                <a:solidFill>
                  <a:schemeClr val="dk1"/>
                </a:solidFill>
                <a:latin typeface="Azeret Mono"/>
                <a:ea typeface="Azeret Mono"/>
                <a:cs typeface="Azeret Mono"/>
                <a:sym typeface="Azeret Mono"/>
              </a:rPr>
              <a:t>OE4</a:t>
            </a:r>
            <a:endParaRPr>
              <a:solidFill>
                <a:schemeClr val="dk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  <p:sp>
        <p:nvSpPr>
          <p:cNvPr id="368" name="Google Shape;368;p51"/>
          <p:cNvSpPr txBox="1"/>
          <p:nvPr/>
        </p:nvSpPr>
        <p:spPr>
          <a:xfrm>
            <a:off x="5650275" y="1838232"/>
            <a:ext cx="12789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en-US" sz="7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Scientific advice</a:t>
            </a:r>
          </a:p>
          <a:p>
            <a:pPr lvl="0">
              <a:lnSpc>
                <a:spcPct val="115000"/>
              </a:lnSpc>
            </a:pPr>
            <a:r>
              <a:rPr lang="en-US" sz="7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Public experimentation and innovation</a:t>
            </a:r>
          </a:p>
          <a:p>
            <a:pPr lvl="0">
              <a:lnSpc>
                <a:spcPct val="115000"/>
              </a:lnSpc>
            </a:pPr>
            <a:r>
              <a:rPr lang="en-US" sz="7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Diversification of research careers</a:t>
            </a:r>
            <a:endParaRPr sz="7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369" name="Google Shape;369;p51"/>
          <p:cNvCxnSpPr/>
          <p:nvPr/>
        </p:nvCxnSpPr>
        <p:spPr>
          <a:xfrm>
            <a:off x="5650275" y="972575"/>
            <a:ext cx="12789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0" name="Google Shape;370;p51"/>
          <p:cNvSpPr txBox="1"/>
          <p:nvPr/>
        </p:nvSpPr>
        <p:spPr>
          <a:xfrm>
            <a:off x="5650275" y="1390920"/>
            <a:ext cx="1278900" cy="1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s-ES" sz="800" dirty="0">
                <a:solidFill>
                  <a:schemeClr val="dk1"/>
                </a:solidFill>
                <a:latin typeface="Azeret Mono"/>
                <a:ea typeface="Azeret Mono"/>
                <a:cs typeface="Azeret Mono"/>
                <a:sym typeface="Azeret Mono"/>
              </a:rPr>
              <a:t>SCIENCE FOR PUBLIC POLICY</a:t>
            </a:r>
            <a:endParaRPr sz="1300" dirty="0">
              <a:solidFill>
                <a:schemeClr val="dk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  <p:cxnSp>
        <p:nvCxnSpPr>
          <p:cNvPr id="371" name="Google Shape;371;p51"/>
          <p:cNvCxnSpPr/>
          <p:nvPr/>
        </p:nvCxnSpPr>
        <p:spPr>
          <a:xfrm>
            <a:off x="5650275" y="1351020"/>
            <a:ext cx="12789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2" name="Google Shape;372;p51"/>
          <p:cNvCxnSpPr/>
          <p:nvPr/>
        </p:nvCxnSpPr>
        <p:spPr>
          <a:xfrm>
            <a:off x="5650275" y="1788907"/>
            <a:ext cx="12789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3" name="Google Shape;373;p51"/>
          <p:cNvSpPr txBox="1"/>
          <p:nvPr/>
        </p:nvSpPr>
        <p:spPr>
          <a:xfrm>
            <a:off x="7227300" y="1012475"/>
            <a:ext cx="1278900" cy="1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>
                <a:solidFill>
                  <a:schemeClr val="dk1"/>
                </a:solidFill>
                <a:latin typeface="Azeret Mono"/>
                <a:ea typeface="Azeret Mono"/>
                <a:cs typeface="Azeret Mono"/>
                <a:sym typeface="Azeret Mono"/>
              </a:rPr>
              <a:t>OE5</a:t>
            </a:r>
            <a:endParaRPr>
              <a:solidFill>
                <a:schemeClr val="dk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  <p:sp>
        <p:nvSpPr>
          <p:cNvPr id="374" name="Google Shape;374;p51"/>
          <p:cNvSpPr txBox="1"/>
          <p:nvPr/>
        </p:nvSpPr>
        <p:spPr>
          <a:xfrm>
            <a:off x="7227300" y="1838232"/>
            <a:ext cx="12789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es-ES" sz="7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Cultural </a:t>
            </a:r>
            <a:r>
              <a:rPr lang="es-ES" sz="700" dirty="0" err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change</a:t>
            </a:r>
            <a:endParaRPr lang="es-ES" sz="7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lvl="0">
              <a:lnSpc>
                <a:spcPct val="115000"/>
              </a:lnSpc>
            </a:pPr>
            <a:r>
              <a:rPr lang="es-ES" sz="700" dirty="0" err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Gender</a:t>
            </a:r>
            <a:r>
              <a:rPr lang="es-ES" sz="7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s-ES" sz="700" dirty="0" err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perspective</a:t>
            </a:r>
            <a:r>
              <a:rPr lang="es-ES" sz="7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s-ES" sz="700" dirty="0" err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Internationalization</a:t>
            </a:r>
            <a:endParaRPr lang="es-ES" sz="7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lvl="0">
              <a:lnSpc>
                <a:spcPct val="115000"/>
              </a:lnSpc>
            </a:pPr>
            <a:r>
              <a:rPr lang="es-ES" sz="700" dirty="0" err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Scientific</a:t>
            </a:r>
            <a:r>
              <a:rPr lang="es-ES" sz="7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s-ES" sz="700" dirty="0" err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careers</a:t>
            </a:r>
            <a:endParaRPr sz="7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375" name="Google Shape;375;p51"/>
          <p:cNvCxnSpPr/>
          <p:nvPr/>
        </p:nvCxnSpPr>
        <p:spPr>
          <a:xfrm>
            <a:off x="7227300" y="972575"/>
            <a:ext cx="12789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6" name="Google Shape;376;p51"/>
          <p:cNvSpPr txBox="1"/>
          <p:nvPr/>
        </p:nvSpPr>
        <p:spPr>
          <a:xfrm>
            <a:off x="7227300" y="1390920"/>
            <a:ext cx="1393200" cy="1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sz="800" dirty="0">
                <a:solidFill>
                  <a:schemeClr val="dk1"/>
                </a:solidFill>
                <a:latin typeface="Azeret Mono"/>
                <a:ea typeface="Azeret Mono"/>
                <a:cs typeface="Azeret Mono"/>
                <a:sym typeface="Azeret Mono"/>
              </a:rPr>
              <a:t>CORPORATE CULTURE: PEOPLE AT THE CENTER</a:t>
            </a:r>
            <a:endParaRPr sz="800" dirty="0">
              <a:solidFill>
                <a:schemeClr val="dk1"/>
              </a:solidFill>
              <a:latin typeface="Azeret Mono"/>
              <a:ea typeface="Azeret Mono"/>
              <a:cs typeface="Azeret Mono"/>
              <a:sym typeface="Azeret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dk1"/>
              </a:solidFill>
              <a:latin typeface="Azeret Mono"/>
              <a:ea typeface="Azeret Mono"/>
              <a:cs typeface="Azeret Mono"/>
              <a:sym typeface="Azeret Mono"/>
            </a:endParaRPr>
          </a:p>
        </p:txBody>
      </p:sp>
      <p:cxnSp>
        <p:nvCxnSpPr>
          <p:cNvPr id="377" name="Google Shape;377;p51"/>
          <p:cNvCxnSpPr/>
          <p:nvPr/>
        </p:nvCxnSpPr>
        <p:spPr>
          <a:xfrm>
            <a:off x="7227300" y="1351020"/>
            <a:ext cx="12789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8" name="Google Shape;378;p51"/>
          <p:cNvCxnSpPr/>
          <p:nvPr/>
        </p:nvCxnSpPr>
        <p:spPr>
          <a:xfrm>
            <a:off x="7227300" y="1788907"/>
            <a:ext cx="12789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9" name="Google Shape;379;p51"/>
          <p:cNvSpPr/>
          <p:nvPr/>
        </p:nvSpPr>
        <p:spPr>
          <a:xfrm>
            <a:off x="919200" y="2809983"/>
            <a:ext cx="7587000" cy="492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51"/>
          <p:cNvSpPr txBox="1"/>
          <p:nvPr/>
        </p:nvSpPr>
        <p:spPr>
          <a:xfrm>
            <a:off x="2543250" y="2919138"/>
            <a:ext cx="4338900" cy="28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ctr"/>
            <a:r>
              <a:rPr lang="en-US" sz="1600" dirty="0">
                <a:latin typeface="Azeret Mono Light"/>
                <a:ea typeface="Azeret Mono Light"/>
                <a:cs typeface="Azeret Mono Light"/>
                <a:sym typeface="Azeret Mono Light"/>
              </a:rPr>
              <a:t>Promoting the value of science</a:t>
            </a:r>
            <a:endParaRPr sz="1600" dirty="0">
              <a:latin typeface="Azeret Mono Light"/>
              <a:ea typeface="Azeret Mono Light"/>
              <a:cs typeface="Azeret Mono Light"/>
              <a:sym typeface="Azeret Mono Light"/>
            </a:endParaRPr>
          </a:p>
        </p:txBody>
      </p:sp>
      <p:cxnSp>
        <p:nvCxnSpPr>
          <p:cNvPr id="381" name="Google Shape;381;p51"/>
          <p:cNvCxnSpPr/>
          <p:nvPr/>
        </p:nvCxnSpPr>
        <p:spPr>
          <a:xfrm>
            <a:off x="1558650" y="2510137"/>
            <a:ext cx="0" cy="252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82" name="Google Shape;382;p51"/>
          <p:cNvSpPr txBox="1"/>
          <p:nvPr/>
        </p:nvSpPr>
        <p:spPr>
          <a:xfrm rot="-5400000">
            <a:off x="-194050" y="1577018"/>
            <a:ext cx="1416900" cy="3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r"/>
            <a:r>
              <a:rPr lang="es-ES" sz="1200" dirty="0" err="1">
                <a:latin typeface="Azeret Mono"/>
                <a:ea typeface="Azeret Mono"/>
                <a:cs typeface="Azeret Mono"/>
                <a:sym typeface="Azeret Mono"/>
              </a:rPr>
              <a:t>Strategic</a:t>
            </a:r>
            <a:r>
              <a:rPr lang="es-ES" sz="1200" dirty="0">
                <a:latin typeface="Azeret Mono"/>
                <a:ea typeface="Azeret Mono"/>
                <a:cs typeface="Azeret Mono"/>
                <a:sym typeface="Azeret Mono"/>
              </a:rPr>
              <a:t> </a:t>
            </a:r>
            <a:r>
              <a:rPr lang="es-ES" sz="1200" dirty="0" err="1">
                <a:latin typeface="Azeret Mono"/>
                <a:ea typeface="Azeret Mono"/>
                <a:cs typeface="Azeret Mono"/>
                <a:sym typeface="Azeret Mono"/>
              </a:rPr>
              <a:t>Objectives</a:t>
            </a:r>
            <a:endParaRPr sz="1200" dirty="0">
              <a:latin typeface="Azeret Mono"/>
              <a:ea typeface="Azeret Mono"/>
              <a:cs typeface="Azeret Mono"/>
              <a:sym typeface="Azeret Mono"/>
            </a:endParaRPr>
          </a:p>
        </p:txBody>
      </p:sp>
      <p:sp>
        <p:nvSpPr>
          <p:cNvPr id="383" name="Google Shape;383;p51"/>
          <p:cNvSpPr txBox="1"/>
          <p:nvPr/>
        </p:nvSpPr>
        <p:spPr>
          <a:xfrm rot="-5400000">
            <a:off x="-284050" y="3819926"/>
            <a:ext cx="1596900" cy="3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s-ES" sz="1200" dirty="0">
                <a:latin typeface="Azeret Mono"/>
                <a:ea typeface="Azeret Mono"/>
                <a:cs typeface="Azeret Mono"/>
                <a:sym typeface="Azeret Mono"/>
              </a:rPr>
              <a:t>Beneficiaries &amp; </a:t>
            </a:r>
            <a:r>
              <a:rPr lang="es-ES" sz="1200" dirty="0" err="1">
                <a:latin typeface="Azeret Mono"/>
                <a:ea typeface="Azeret Mono"/>
                <a:cs typeface="Azeret Mono"/>
                <a:sym typeface="Azeret Mono"/>
              </a:rPr>
              <a:t>Partners</a:t>
            </a:r>
            <a:endParaRPr sz="1200" dirty="0">
              <a:latin typeface="Azeret Mono"/>
              <a:ea typeface="Azeret Mono"/>
              <a:cs typeface="Azeret Mono"/>
              <a:sym typeface="Azeret Mono"/>
            </a:endParaRPr>
          </a:p>
        </p:txBody>
      </p:sp>
      <p:cxnSp>
        <p:nvCxnSpPr>
          <p:cNvPr id="384" name="Google Shape;384;p51"/>
          <p:cNvCxnSpPr/>
          <p:nvPr/>
        </p:nvCxnSpPr>
        <p:spPr>
          <a:xfrm>
            <a:off x="3135675" y="2510113"/>
            <a:ext cx="0" cy="252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85" name="Google Shape;385;p51"/>
          <p:cNvCxnSpPr/>
          <p:nvPr/>
        </p:nvCxnSpPr>
        <p:spPr>
          <a:xfrm>
            <a:off x="4712700" y="2510089"/>
            <a:ext cx="0" cy="252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86" name="Google Shape;386;p51"/>
          <p:cNvCxnSpPr/>
          <p:nvPr/>
        </p:nvCxnSpPr>
        <p:spPr>
          <a:xfrm>
            <a:off x="6289725" y="2510089"/>
            <a:ext cx="0" cy="252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87" name="Google Shape;387;p51"/>
          <p:cNvCxnSpPr/>
          <p:nvPr/>
        </p:nvCxnSpPr>
        <p:spPr>
          <a:xfrm>
            <a:off x="7866750" y="2510089"/>
            <a:ext cx="0" cy="252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88" name="Google Shape;388;p51"/>
          <p:cNvCxnSpPr/>
          <p:nvPr/>
        </p:nvCxnSpPr>
        <p:spPr>
          <a:xfrm>
            <a:off x="2088750" y="3301983"/>
            <a:ext cx="0" cy="492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89" name="Google Shape;389;p51"/>
          <p:cNvSpPr/>
          <p:nvPr/>
        </p:nvSpPr>
        <p:spPr>
          <a:xfrm>
            <a:off x="919275" y="3556450"/>
            <a:ext cx="2413500" cy="1364100"/>
          </a:xfrm>
          <a:prstGeom prst="roundRect">
            <a:avLst>
              <a:gd name="adj" fmla="val 0"/>
            </a:avLst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0" name="Google Shape;390;p51"/>
          <p:cNvSpPr txBox="1"/>
          <p:nvPr/>
        </p:nvSpPr>
        <p:spPr>
          <a:xfrm>
            <a:off x="1080313" y="3750425"/>
            <a:ext cx="1934700" cy="10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sz="800" dirty="0">
                <a:latin typeface="Azeret Mono"/>
                <a:ea typeface="Azeret Mono"/>
                <a:cs typeface="Azeret Mono"/>
                <a:sym typeface="Azeret Mono"/>
              </a:rPr>
              <a:t>RESEARCHERSAND INSTITUTIONS</a:t>
            </a:r>
          </a:p>
          <a:p>
            <a:pPr lvl="0"/>
            <a:endParaRPr lang="en-US" sz="800" dirty="0">
              <a:latin typeface="Azeret Mono"/>
              <a:ea typeface="Azeret Mono"/>
              <a:cs typeface="Azeret Mono"/>
              <a:sym typeface="Azeret Mono"/>
            </a:endParaRPr>
          </a:p>
          <a:p>
            <a:pPr lvl="0"/>
            <a:r>
              <a:rPr lang="en-US" sz="800" dirty="0">
                <a:latin typeface="Azeret Mono"/>
                <a:ea typeface="Azeret Mono"/>
                <a:cs typeface="Azeret Mono"/>
                <a:sym typeface="Azeret Mono"/>
              </a:rPr>
              <a:t>Institutional strengthening</a:t>
            </a:r>
          </a:p>
          <a:p>
            <a:pPr lvl="0"/>
            <a:r>
              <a:rPr lang="en-US" sz="800" dirty="0">
                <a:latin typeface="Azeret Mono"/>
                <a:ea typeface="Azeret Mono"/>
                <a:cs typeface="Azeret Mono"/>
                <a:sym typeface="Azeret Mono"/>
              </a:rPr>
              <a:t>Researchers' skills and abilities</a:t>
            </a:r>
          </a:p>
          <a:p>
            <a:pPr lvl="0"/>
            <a:r>
              <a:rPr lang="en-US" sz="800" dirty="0">
                <a:latin typeface="Azeret Mono"/>
                <a:ea typeface="Azeret Mono"/>
                <a:cs typeface="Azeret Mono"/>
                <a:sym typeface="Azeret Mono"/>
              </a:rPr>
              <a:t>Diversification of scientific careers</a:t>
            </a:r>
          </a:p>
          <a:p>
            <a:pPr lvl="0"/>
            <a:r>
              <a:rPr lang="en-US" sz="800" dirty="0">
                <a:latin typeface="Azeret Mono"/>
                <a:ea typeface="Azeret Mono"/>
                <a:cs typeface="Azeret Mono"/>
                <a:sym typeface="Azeret Mono"/>
              </a:rPr>
              <a:t>EU openness: support for European participation</a:t>
            </a:r>
            <a:endParaRPr sz="7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7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zeret Mono"/>
              <a:ea typeface="Azeret Mono"/>
              <a:cs typeface="Azeret Mono"/>
              <a:sym typeface="Azeret Mono"/>
            </a:endParaRPr>
          </a:p>
        </p:txBody>
      </p:sp>
      <p:cxnSp>
        <p:nvCxnSpPr>
          <p:cNvPr id="391" name="Google Shape;391;p51"/>
          <p:cNvCxnSpPr/>
          <p:nvPr/>
        </p:nvCxnSpPr>
        <p:spPr>
          <a:xfrm>
            <a:off x="4712700" y="3310773"/>
            <a:ext cx="0" cy="492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2" name="Google Shape;392;p51"/>
          <p:cNvCxnSpPr/>
          <p:nvPr/>
        </p:nvCxnSpPr>
        <p:spPr>
          <a:xfrm>
            <a:off x="7299375" y="3301985"/>
            <a:ext cx="0" cy="492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3" name="Google Shape;393;p51"/>
          <p:cNvSpPr/>
          <p:nvPr/>
        </p:nvSpPr>
        <p:spPr>
          <a:xfrm>
            <a:off x="3474238" y="3556450"/>
            <a:ext cx="2476800" cy="1364100"/>
          </a:xfrm>
          <a:prstGeom prst="roundRect">
            <a:avLst>
              <a:gd name="adj" fmla="val 0"/>
            </a:avLst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p51"/>
          <p:cNvSpPr txBox="1"/>
          <p:nvPr/>
        </p:nvSpPr>
        <p:spPr>
          <a:xfrm>
            <a:off x="3615300" y="3750425"/>
            <a:ext cx="2194800" cy="10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sz="800" dirty="0">
                <a:latin typeface="Azeret Mono"/>
                <a:ea typeface="Azeret Mono"/>
                <a:cs typeface="Azeret Mono"/>
                <a:sym typeface="Azeret Mono"/>
              </a:rPr>
              <a:t>PUBLIC ADMINISTRATIONS</a:t>
            </a:r>
          </a:p>
          <a:p>
            <a:pPr lvl="0"/>
            <a:endParaRPr lang="en-US" sz="800" dirty="0">
              <a:latin typeface="Azeret Mono"/>
              <a:ea typeface="Azeret Mono"/>
              <a:cs typeface="Azeret Mono"/>
              <a:sym typeface="Azeret Mono"/>
            </a:endParaRPr>
          </a:p>
          <a:p>
            <a:pPr lvl="0"/>
            <a:r>
              <a:rPr lang="en-US" sz="800" dirty="0">
                <a:latin typeface="Azeret Mono"/>
                <a:ea typeface="Azeret Mono"/>
                <a:cs typeface="Azeret Mono"/>
                <a:sym typeface="Azeret Mono"/>
              </a:rPr>
              <a:t>Information and tools</a:t>
            </a:r>
          </a:p>
          <a:p>
            <a:pPr lvl="0"/>
            <a:r>
              <a:rPr lang="en-US" sz="800" dirty="0">
                <a:latin typeface="Azeret Mono"/>
                <a:ea typeface="Azeret Mono"/>
                <a:cs typeface="Azeret Mono"/>
                <a:sym typeface="Azeret Mono"/>
              </a:rPr>
              <a:t>Science awareness for public policy</a:t>
            </a:r>
          </a:p>
          <a:p>
            <a:pPr lvl="0"/>
            <a:r>
              <a:rPr lang="en-US" sz="800" dirty="0">
                <a:latin typeface="Azeret Mono"/>
                <a:ea typeface="Azeret Mono"/>
                <a:cs typeface="Azeret Mono"/>
                <a:sym typeface="Azeret Mono"/>
              </a:rPr>
              <a:t>Advisory services</a:t>
            </a:r>
          </a:p>
          <a:p>
            <a:pPr lvl="0"/>
            <a:r>
              <a:rPr lang="en-US" sz="800" dirty="0">
                <a:latin typeface="Azeret Mono"/>
                <a:ea typeface="Azeret Mono"/>
                <a:cs typeface="Azeret Mono"/>
                <a:sym typeface="Azeret Mono"/>
              </a:rPr>
              <a:t>Establishment of channels for dialogue between science and public policy</a:t>
            </a:r>
            <a:endParaRPr sz="7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7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7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7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zeret Mono"/>
              <a:ea typeface="Azeret Mono"/>
              <a:cs typeface="Azeret Mono"/>
              <a:sym typeface="Azeret Mono"/>
            </a:endParaRPr>
          </a:p>
        </p:txBody>
      </p:sp>
      <p:sp>
        <p:nvSpPr>
          <p:cNvPr id="395" name="Google Shape;395;p51"/>
          <p:cNvSpPr/>
          <p:nvPr/>
        </p:nvSpPr>
        <p:spPr>
          <a:xfrm>
            <a:off x="6092621" y="3556450"/>
            <a:ext cx="2413500" cy="1364100"/>
          </a:xfrm>
          <a:prstGeom prst="roundRect">
            <a:avLst>
              <a:gd name="adj" fmla="val 0"/>
            </a:avLst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p51"/>
          <p:cNvSpPr txBox="1"/>
          <p:nvPr/>
        </p:nvSpPr>
        <p:spPr>
          <a:xfrm>
            <a:off x="6228825" y="3750425"/>
            <a:ext cx="2141100" cy="10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sz="800" dirty="0">
                <a:latin typeface="Azeret Mono"/>
                <a:ea typeface="Azeret Mono"/>
                <a:cs typeface="Azeret Mono"/>
                <a:sym typeface="Azeret Mono"/>
              </a:rPr>
              <a:t>SOCIETY</a:t>
            </a:r>
          </a:p>
          <a:p>
            <a:pPr lvl="0"/>
            <a:endParaRPr lang="en-US" sz="800" dirty="0">
              <a:latin typeface="Azeret Mono"/>
              <a:ea typeface="Azeret Mono"/>
              <a:cs typeface="Azeret Mono"/>
              <a:sym typeface="Azeret Mono"/>
            </a:endParaRPr>
          </a:p>
          <a:p>
            <a:pPr lvl="0"/>
            <a:r>
              <a:rPr lang="en-US" sz="800" dirty="0">
                <a:latin typeface="Azeret Mono"/>
                <a:ea typeface="Azeret Mono"/>
                <a:cs typeface="Azeret Mono"/>
                <a:sym typeface="Azeret Mono"/>
              </a:rPr>
              <a:t>Inclusion and empowerment through science</a:t>
            </a:r>
          </a:p>
          <a:p>
            <a:pPr lvl="0"/>
            <a:r>
              <a:rPr lang="en-US" sz="800" dirty="0">
                <a:latin typeface="Azeret Mono"/>
                <a:ea typeface="Azeret Mono"/>
                <a:cs typeface="Azeret Mono"/>
                <a:sym typeface="Azeret Mono"/>
              </a:rPr>
              <a:t>Resilience to misinformation</a:t>
            </a:r>
          </a:p>
          <a:p>
            <a:pPr lvl="0"/>
            <a:r>
              <a:rPr lang="en-US" sz="800" dirty="0">
                <a:latin typeface="Azeret Mono"/>
                <a:ea typeface="Azeret Mono"/>
                <a:cs typeface="Azeret Mono"/>
                <a:sym typeface="Azeret Mono"/>
              </a:rPr>
              <a:t>Dialogue between stakeholders</a:t>
            </a:r>
            <a:endParaRPr sz="7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7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7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7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zeret Mono"/>
              <a:ea typeface="Azeret Mono"/>
              <a:cs typeface="Azeret Mono"/>
              <a:sym typeface="Azeret Mono"/>
            </a:endParaRPr>
          </a:p>
        </p:txBody>
      </p:sp>
      <p:sp>
        <p:nvSpPr>
          <p:cNvPr id="397" name="Google Shape;397;p51"/>
          <p:cNvSpPr txBox="1">
            <a:spLocks noGrp="1"/>
          </p:cNvSpPr>
          <p:nvPr>
            <p:ph type="title"/>
          </p:nvPr>
        </p:nvSpPr>
        <p:spPr>
          <a:xfrm>
            <a:off x="324000" y="459313"/>
            <a:ext cx="5330700" cy="25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s-ES" sz="1800" dirty="0"/>
              <a:t>FECYT </a:t>
            </a:r>
            <a:r>
              <a:rPr lang="es-ES" sz="1800" dirty="0" err="1"/>
              <a:t>Action</a:t>
            </a:r>
            <a:r>
              <a:rPr lang="es-ES" sz="1800" dirty="0"/>
              <a:t> Plan </a:t>
            </a:r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B528ED7D-F17E-AA25-0FBA-29AC455011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29050" y="206794"/>
            <a:ext cx="1562100" cy="6096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>
          <a:extLst>
            <a:ext uri="{FF2B5EF4-FFF2-40B4-BE49-F238E27FC236}">
              <a16:creationId xmlns:a16="http://schemas.microsoft.com/office/drawing/2014/main" id="{94B869CF-3376-4226-8C58-5283757DB0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7">
            <a:extLst>
              <a:ext uri="{FF2B5EF4-FFF2-40B4-BE49-F238E27FC236}">
                <a16:creationId xmlns:a16="http://schemas.microsoft.com/office/drawing/2014/main" id="{04E9FDD5-5069-1F2C-EDFD-21DDD62F96E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24000" y="2027325"/>
            <a:ext cx="5330700" cy="18267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b="0" i="0" noProof="0" dirty="0">
                <a:solidFill>
                  <a:srgbClr val="404040"/>
                </a:solidFill>
                <a:effectLst/>
                <a:latin typeface="Open Sans" panose="020B0606030504020204" pitchFamily="34" charset="0"/>
              </a:rPr>
              <a:t>FECYT Alliances &amp; Collaboration 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E0538A5-2818-32AB-68FF-B24362CA9A2A}"/>
              </a:ext>
            </a:extLst>
          </p:cNvPr>
          <p:cNvSpPr/>
          <p:nvPr/>
        </p:nvSpPr>
        <p:spPr>
          <a:xfrm>
            <a:off x="323999" y="272955"/>
            <a:ext cx="1504801" cy="191069"/>
          </a:xfrm>
          <a:prstGeom prst="rect">
            <a:avLst/>
          </a:prstGeom>
          <a:solidFill>
            <a:srgbClr val="D2FF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39310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Texto&#10;&#10;El contenido generado por IA puede ser incorrecto.">
            <a:extLst>
              <a:ext uri="{FF2B5EF4-FFF2-40B4-BE49-F238E27FC236}">
                <a16:creationId xmlns:a16="http://schemas.microsoft.com/office/drawing/2014/main" id="{1AFC5108-2379-D81A-DC77-64DC2A925B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386" y="636925"/>
            <a:ext cx="7952283" cy="4340179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E8AB7782-448A-E09A-ED32-C86B268536AC}"/>
              </a:ext>
            </a:extLst>
          </p:cNvPr>
          <p:cNvSpPr/>
          <p:nvPr/>
        </p:nvSpPr>
        <p:spPr>
          <a:xfrm>
            <a:off x="1851285" y="4369632"/>
            <a:ext cx="6565692" cy="54714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99761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9C91B9-4D20-59EE-6495-116457FDB2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38267C-4979-382B-FF9D-A09BE04E3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560" y="212426"/>
            <a:ext cx="4766353" cy="553800"/>
          </a:xfrm>
        </p:spPr>
        <p:txBody>
          <a:bodyPr/>
          <a:lstStyle/>
          <a:p>
            <a:r>
              <a:rPr lang="es-ES" sz="2000" b="1" dirty="0"/>
              <a:t>OpenAIRE </a:t>
            </a:r>
            <a:r>
              <a:rPr lang="es-ES" sz="2000" b="1" dirty="0" err="1"/>
              <a:t>Services</a:t>
            </a:r>
            <a:r>
              <a:rPr lang="es-ES" sz="2000" b="1" dirty="0"/>
              <a:t> Catalogue</a:t>
            </a:r>
            <a:br>
              <a:rPr lang="es-ES" sz="2000" b="1" dirty="0"/>
            </a:br>
            <a:r>
              <a:rPr lang="es-ES" sz="2000" b="1" dirty="0"/>
              <a:t> 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F5A2079-7440-BC67-47A5-04CF531BB1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687" t="30493" r="9839" b="21999"/>
          <a:stretch/>
        </p:blipFill>
        <p:spPr>
          <a:xfrm>
            <a:off x="346250" y="737615"/>
            <a:ext cx="3020126" cy="19709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F147784-2F11-F11C-C750-B41B6099406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687" t="30400" r="20075" b="22000"/>
          <a:stretch/>
        </p:blipFill>
        <p:spPr>
          <a:xfrm>
            <a:off x="7034121" y="737614"/>
            <a:ext cx="1582400" cy="197766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FDCF6FB-5D70-3A25-DD05-611298998CC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8662" t="30400" r="19623" b="22000"/>
          <a:stretch/>
        </p:blipFill>
        <p:spPr>
          <a:xfrm>
            <a:off x="3649676" y="737615"/>
            <a:ext cx="3207868" cy="197766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458AD77-3EE3-B047-B682-C3FB1E4177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6250" y="2944606"/>
            <a:ext cx="4766353" cy="2046659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E2C309D2-7FD6-1AB3-58B7-7F8601DADE79}"/>
              </a:ext>
            </a:extLst>
          </p:cNvPr>
          <p:cNvSpPr txBox="1"/>
          <p:nvPr/>
        </p:nvSpPr>
        <p:spPr>
          <a:xfrm>
            <a:off x="5388770" y="3086517"/>
            <a:ext cx="29162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>
                <a:solidFill>
                  <a:schemeClr val="accent1"/>
                </a:solidFill>
                <a:latin typeface="Azeret Mono"/>
                <a:ea typeface="Inter Light"/>
                <a:cs typeface="Azeret Mono"/>
                <a:sym typeface="Inter Light"/>
              </a:rPr>
              <a:t>https://catalogue.openaire.eu</a:t>
            </a:r>
          </a:p>
        </p:txBody>
      </p:sp>
      <p:pic>
        <p:nvPicPr>
          <p:cNvPr id="13" name="Imagen 12" descr="Imagen que contiene Texto&#10;&#10;El contenido generado por IA puede ser incorrecto.">
            <a:extLst>
              <a:ext uri="{FF2B5EF4-FFF2-40B4-BE49-F238E27FC236}">
                <a16:creationId xmlns:a16="http://schemas.microsoft.com/office/drawing/2014/main" id="{1063183B-77A0-DDAC-EE7D-EA9B4E3598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88770" y="4029654"/>
            <a:ext cx="2916288" cy="752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4077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8E5825-508B-3BA6-7B61-F3691373A3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nterfaz de usuario gráfica, Aplicación&#10;&#10;El contenido generado por IA puede ser incorrecto.">
            <a:extLst>
              <a:ext uri="{FF2B5EF4-FFF2-40B4-BE49-F238E27FC236}">
                <a16:creationId xmlns:a16="http://schemas.microsoft.com/office/drawing/2014/main" id="{9DC28FB8-EBA4-2C7F-9AB3-3274EBEB5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236" y="694186"/>
            <a:ext cx="7901527" cy="4146613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F1AB9C7D-4E3A-277E-CF4B-6C2D548675D3}"/>
              </a:ext>
            </a:extLst>
          </p:cNvPr>
          <p:cNvSpPr txBox="1"/>
          <p:nvPr/>
        </p:nvSpPr>
        <p:spPr>
          <a:xfrm>
            <a:off x="2635424" y="4656133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800" b="1" dirty="0">
                <a:solidFill>
                  <a:schemeClr val="accent1"/>
                </a:solidFill>
                <a:latin typeface="Azeret Mono"/>
                <a:ea typeface="Inter Light"/>
                <a:cs typeface="Azeret Mon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https://explore.openaire.eu/</a:t>
            </a:r>
            <a:r>
              <a:rPr lang="es-ES" sz="1800" b="1" dirty="0">
                <a:solidFill>
                  <a:schemeClr val="accent1"/>
                </a:solidFill>
                <a:latin typeface="Azeret Mono"/>
                <a:ea typeface="Inter Light"/>
                <a:cs typeface="Azeret Mono"/>
              </a:rPr>
              <a:t> 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51C2DD19-1447-635F-FC00-03223AD83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018" y="179590"/>
            <a:ext cx="4127400" cy="553800"/>
          </a:xfrm>
        </p:spPr>
        <p:txBody>
          <a:bodyPr/>
          <a:lstStyle/>
          <a:p>
            <a:r>
              <a:rPr lang="es-ES" sz="2000" b="1" dirty="0"/>
              <a:t>OpenAIRE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6B3197B5-A1BB-C8F4-0299-3C363E921C97}"/>
              </a:ext>
            </a:extLst>
          </p:cNvPr>
          <p:cNvSpPr/>
          <p:nvPr/>
        </p:nvSpPr>
        <p:spPr>
          <a:xfrm>
            <a:off x="899410" y="2900596"/>
            <a:ext cx="3237875" cy="54714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48736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nterfaz de usuario gráfica, Texto, Aplicación, Correo electrónico, Teams&#10;&#10;El contenido generado por IA puede ser incorrecto.">
            <a:extLst>
              <a:ext uri="{FF2B5EF4-FFF2-40B4-BE49-F238E27FC236}">
                <a16:creationId xmlns:a16="http://schemas.microsoft.com/office/drawing/2014/main" id="{703A59A4-CCD9-4742-9D45-EA56AE1E16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085" y="811383"/>
            <a:ext cx="8641830" cy="388117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737C3FCB-DD8E-2619-6662-E545EABC630B}"/>
              </a:ext>
            </a:extLst>
          </p:cNvPr>
          <p:cNvSpPr/>
          <p:nvPr/>
        </p:nvSpPr>
        <p:spPr>
          <a:xfrm>
            <a:off x="273570" y="2218544"/>
            <a:ext cx="5565099" cy="54714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86893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nterfaz de usuario gráfica, Texto, Aplicación&#10;&#10;El contenido generado por IA puede ser incorrecto.">
            <a:extLst>
              <a:ext uri="{FF2B5EF4-FFF2-40B4-BE49-F238E27FC236}">
                <a16:creationId xmlns:a16="http://schemas.microsoft.com/office/drawing/2014/main" id="{797B35E9-86A2-C329-8A7B-A03DCAEAE1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882" y="1278569"/>
            <a:ext cx="8626839" cy="3006435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D481CA3C-C032-1695-AB29-7331CACFB1D8}"/>
              </a:ext>
            </a:extLst>
          </p:cNvPr>
          <p:cNvSpPr/>
          <p:nvPr/>
        </p:nvSpPr>
        <p:spPr>
          <a:xfrm>
            <a:off x="2241029" y="2508215"/>
            <a:ext cx="6333345" cy="75964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23151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nterfaz de usuario gráfica, Texto, Aplicación&#10;&#10;El contenido generado por IA puede ser incorrecto.">
            <a:extLst>
              <a:ext uri="{FF2B5EF4-FFF2-40B4-BE49-F238E27FC236}">
                <a16:creationId xmlns:a16="http://schemas.microsoft.com/office/drawing/2014/main" id="{A6D56547-B3ED-3E0C-D895-13AA99BFFD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891" y="143563"/>
            <a:ext cx="7468956" cy="476571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4577498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A Referencia y Lyrasis colaboran para mejorar la gestión de repositorios DSpace en América Latina y España">
            <a:extLst>
              <a:ext uri="{FF2B5EF4-FFF2-40B4-BE49-F238E27FC236}">
                <a16:creationId xmlns:a16="http://schemas.microsoft.com/office/drawing/2014/main" id="{F61E3852-7FA4-9923-EBA2-81D7EBC02E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96" b="19795"/>
          <a:stretch>
            <a:fillRect/>
          </a:stretch>
        </p:blipFill>
        <p:spPr bwMode="auto">
          <a:xfrm>
            <a:off x="1672653" y="172388"/>
            <a:ext cx="7239000" cy="229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F4D12C3-A452-5FB9-463F-ACFEBAB3CEC3}"/>
              </a:ext>
            </a:extLst>
          </p:cNvPr>
          <p:cNvSpPr txBox="1"/>
          <p:nvPr/>
        </p:nvSpPr>
        <p:spPr>
          <a:xfrm>
            <a:off x="188626" y="2571750"/>
            <a:ext cx="313169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sz="1200" dirty="0">
                <a:latin typeface="Aptos" panose="020B0004020202020204" pitchFamily="34" charset="0"/>
                <a:cs typeface="Aparajita" panose="02020603050405020304" pitchFamily="18" charset="0"/>
              </a:rPr>
              <a:t>This project aims not only to strengthen the </a:t>
            </a:r>
            <a:r>
              <a:rPr lang="en-US" sz="1200" b="1" dirty="0">
                <a:latin typeface="Aptos" panose="020B0004020202020204" pitchFamily="34" charset="0"/>
                <a:cs typeface="Aparajita" panose="02020603050405020304" pitchFamily="18" charset="0"/>
              </a:rPr>
              <a:t>Latin American and Spanish DSpace community</a:t>
            </a:r>
            <a:r>
              <a:rPr lang="en-US" sz="1200" dirty="0">
                <a:latin typeface="Aptos" panose="020B0004020202020204" pitchFamily="34" charset="0"/>
                <a:cs typeface="Aparajita" panose="02020603050405020304" pitchFamily="18" charset="0"/>
              </a:rPr>
              <a:t>, but also to help build a more resilient and connected global DSpace community. It is intended to serve as a model for collaboration in open-source research infrastructures.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EC215A65-4FCC-11C1-A952-FE00A4129C3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625" t="16479" r="4060" b="8770"/>
          <a:stretch>
            <a:fillRect/>
          </a:stretch>
        </p:blipFill>
        <p:spPr>
          <a:xfrm>
            <a:off x="5006715" y="2571750"/>
            <a:ext cx="4094112" cy="2210112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23AC1597-5AC0-E148-C0D9-93EB22553282}"/>
              </a:ext>
            </a:extLst>
          </p:cNvPr>
          <p:cNvSpPr txBox="1"/>
          <p:nvPr/>
        </p:nvSpPr>
        <p:spPr>
          <a:xfrm>
            <a:off x="188626" y="4062612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Aptos" panose="020B0004020202020204" pitchFamily="34" charset="0"/>
              </a:rPr>
              <a:t>The project focuses on four main areas, with improvements designed to benefit both the regional and global DSpace communities:</a:t>
            </a:r>
            <a:endParaRPr lang="es-ES" sz="1200" dirty="0">
              <a:latin typeface="Aptos" panose="020B0004020202020204" pitchFamily="34" charset="0"/>
            </a:endParaRPr>
          </a:p>
        </p:txBody>
      </p:sp>
      <p:sp>
        <p:nvSpPr>
          <p:cNvPr id="16" name="Flecha: a la derecha 15">
            <a:extLst>
              <a:ext uri="{FF2B5EF4-FFF2-40B4-BE49-F238E27FC236}">
                <a16:creationId xmlns:a16="http://schemas.microsoft.com/office/drawing/2014/main" id="{383994A2-5E80-B79D-4B5E-E145336751C9}"/>
              </a:ext>
            </a:extLst>
          </p:cNvPr>
          <p:cNvSpPr/>
          <p:nvPr/>
        </p:nvSpPr>
        <p:spPr>
          <a:xfrm>
            <a:off x="3717561" y="4474564"/>
            <a:ext cx="1146747" cy="340246"/>
          </a:xfrm>
          <a:prstGeom prst="rightArrow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362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nterfaz de usuario gráfica, Texto&#10;&#10;El contenido generado por IA puede ser incorrecto.">
            <a:extLst>
              <a:ext uri="{FF2B5EF4-FFF2-40B4-BE49-F238E27FC236}">
                <a16:creationId xmlns:a16="http://schemas.microsoft.com/office/drawing/2014/main" id="{550D1423-0152-15CF-1A95-DCD1EB90B9E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65" r="1886"/>
          <a:stretch>
            <a:fillRect/>
          </a:stretch>
        </p:blipFill>
        <p:spPr>
          <a:xfrm>
            <a:off x="187377" y="1148670"/>
            <a:ext cx="8874177" cy="3056021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317F1B91-22A2-5A85-4993-2C4A183F79F0}"/>
              </a:ext>
            </a:extLst>
          </p:cNvPr>
          <p:cNvSpPr/>
          <p:nvPr/>
        </p:nvSpPr>
        <p:spPr>
          <a:xfrm>
            <a:off x="187377" y="2676680"/>
            <a:ext cx="1521502" cy="141563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A0A2591-FC28-A533-71BE-C631A760DBD3}"/>
              </a:ext>
            </a:extLst>
          </p:cNvPr>
          <p:cNvSpPr/>
          <p:nvPr/>
        </p:nvSpPr>
        <p:spPr>
          <a:xfrm>
            <a:off x="3240374" y="2671684"/>
            <a:ext cx="1521502" cy="141563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5E7BB9B6-50A0-FCB5-AAAF-CDCA13D7E0C7}"/>
              </a:ext>
            </a:extLst>
          </p:cNvPr>
          <p:cNvSpPr/>
          <p:nvPr/>
        </p:nvSpPr>
        <p:spPr>
          <a:xfrm>
            <a:off x="4689422" y="2671683"/>
            <a:ext cx="1521502" cy="141563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2046128-19A3-CDB8-537B-FF66AA1AC00C}"/>
              </a:ext>
            </a:extLst>
          </p:cNvPr>
          <p:cNvSpPr txBox="1"/>
          <p:nvPr/>
        </p:nvSpPr>
        <p:spPr>
          <a:xfrm>
            <a:off x="6430780" y="4324662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And More…….</a:t>
            </a:r>
          </a:p>
        </p:txBody>
      </p:sp>
    </p:spTree>
    <p:extLst>
      <p:ext uri="{BB962C8B-B14F-4D97-AF65-F5344CB8AC3E}">
        <p14:creationId xmlns:p14="http://schemas.microsoft.com/office/powerpoint/2010/main" val="21048904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37E0CE-665B-DA8B-867C-601914289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000" b="1" dirty="0"/>
              <a:t>PLATICA</a:t>
            </a:r>
            <a:r>
              <a:rPr lang="es-ES" dirty="0"/>
              <a:t>. </a:t>
            </a:r>
            <a:r>
              <a:rPr lang="en-US" dirty="0"/>
              <a:t>A New Digital Platform to Boost Open Science </a:t>
            </a:r>
            <a:r>
              <a:rPr lang="es-ES" dirty="0">
                <a:solidFill>
                  <a:schemeClr val="accent2"/>
                </a:solidFill>
              </a:rPr>
              <a:t>- DOING</a:t>
            </a:r>
            <a:endParaRPr lang="es-ES" dirty="0"/>
          </a:p>
        </p:txBody>
      </p:sp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5FCB95FC-C3FE-DFBF-5F6A-7DBBB73F58A8}"/>
              </a:ext>
            </a:extLst>
          </p:cNvPr>
          <p:cNvSpPr txBox="1">
            <a:spLocks/>
          </p:cNvSpPr>
          <p:nvPr/>
        </p:nvSpPr>
        <p:spPr>
          <a:xfrm>
            <a:off x="3622930" y="1595161"/>
            <a:ext cx="5138700" cy="28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Inter Light"/>
              <a:buNone/>
              <a:defRPr sz="1100" b="0" i="0" u="none" strike="noStrike" cap="none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Inter Light"/>
              <a:buNone/>
              <a:defRPr sz="1100" b="0" i="0" u="none" strike="noStrike" cap="none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Inter Light"/>
              <a:buNone/>
              <a:defRPr sz="1100" b="0" i="0" u="none" strike="noStrike" cap="none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Inter Light"/>
              <a:buNone/>
              <a:defRPr sz="1100" b="0" i="0" u="none" strike="noStrike" cap="none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Inter Light"/>
              <a:buNone/>
              <a:defRPr sz="1100" b="0" i="0" u="none" strike="noStrike" cap="none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Inter Light"/>
              <a:buNone/>
              <a:defRPr sz="1100" b="0" i="0" u="none" strike="noStrike" cap="none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Inter Light"/>
              <a:buNone/>
              <a:defRPr sz="1100" b="0" i="0" u="none" strike="noStrike" cap="none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Inter Light"/>
              <a:buNone/>
              <a:defRPr sz="1100" b="0" i="0" u="none" strike="noStrike" cap="none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Inter Light"/>
              <a:buNone/>
              <a:defRPr sz="1100" b="0" i="0" u="none" strike="noStrike" cap="none">
                <a:solidFill>
                  <a:srgbClr val="000000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pPr marL="139700"/>
            <a:r>
              <a:rPr lang="en-US" b="1" dirty="0"/>
              <a:t>Benefits for Researchers:</a:t>
            </a:r>
            <a:endParaRPr lang="en-US" dirty="0"/>
          </a:p>
          <a:p>
            <a:r>
              <a:rPr lang="en-US" dirty="0"/>
              <a:t>Centralized management of data and metadata.</a:t>
            </a:r>
          </a:p>
          <a:p>
            <a:r>
              <a:rPr lang="en-US" dirty="0"/>
              <a:t>Automated DMP creation, required for project funding.</a:t>
            </a:r>
          </a:p>
          <a:p>
            <a:r>
              <a:rPr lang="en-US" dirty="0"/>
              <a:t>Ensures interoperability and compliance with </a:t>
            </a:r>
            <a:r>
              <a:rPr lang="en-US" b="1" dirty="0"/>
              <a:t>FAIR</a:t>
            </a:r>
            <a:r>
              <a:rPr lang="en-US" dirty="0"/>
              <a:t> principles.</a:t>
            </a:r>
          </a:p>
          <a:p>
            <a:endParaRPr lang="en-US" dirty="0"/>
          </a:p>
          <a:p>
            <a:pPr marL="139700"/>
            <a:r>
              <a:rPr lang="es-ES" b="1" dirty="0" err="1"/>
              <a:t>Benefits</a:t>
            </a:r>
            <a:r>
              <a:rPr lang="es-ES" b="1" dirty="0"/>
              <a:t> for </a:t>
            </a:r>
            <a:r>
              <a:rPr lang="es-ES" b="1" dirty="0" err="1"/>
              <a:t>Libraries</a:t>
            </a:r>
            <a:endParaRPr lang="es-ES" dirty="0"/>
          </a:p>
          <a:p>
            <a:r>
              <a:rPr lang="es-ES" dirty="0" err="1"/>
              <a:t>Optimizes</a:t>
            </a:r>
            <a:r>
              <a:rPr lang="es-ES" dirty="0"/>
              <a:t> </a:t>
            </a:r>
            <a:r>
              <a:rPr lang="es-ES" dirty="0" err="1"/>
              <a:t>resources</a:t>
            </a:r>
            <a:r>
              <a:rPr lang="es-ES" dirty="0"/>
              <a:t> and </a:t>
            </a:r>
            <a:r>
              <a:rPr lang="es-ES" dirty="0" err="1"/>
              <a:t>avoids</a:t>
            </a:r>
            <a:r>
              <a:rPr lang="es-ES" dirty="0"/>
              <a:t> </a:t>
            </a:r>
            <a:r>
              <a:rPr lang="es-ES" dirty="0" err="1"/>
              <a:t>duplication</a:t>
            </a:r>
            <a:r>
              <a:rPr lang="es-ES" dirty="0"/>
              <a:t>.</a:t>
            </a:r>
          </a:p>
          <a:p>
            <a:r>
              <a:rPr lang="es-ES" dirty="0" err="1"/>
              <a:t>Integrated</a:t>
            </a:r>
            <a:r>
              <a:rPr lang="es-ES" dirty="0"/>
              <a:t> </a:t>
            </a:r>
            <a:r>
              <a:rPr lang="es-ES" dirty="0" err="1"/>
              <a:t>management</a:t>
            </a:r>
            <a:r>
              <a:rPr lang="es-ES" dirty="0"/>
              <a:t> </a:t>
            </a:r>
            <a:r>
              <a:rPr lang="es-ES" dirty="0" err="1"/>
              <a:t>ensures</a:t>
            </a:r>
            <a:r>
              <a:rPr lang="es-ES" dirty="0"/>
              <a:t> </a:t>
            </a:r>
            <a:r>
              <a:rPr lang="es-ES" dirty="0" err="1"/>
              <a:t>quality</a:t>
            </a:r>
            <a:r>
              <a:rPr lang="es-ES" dirty="0"/>
              <a:t>, </a:t>
            </a:r>
            <a:r>
              <a:rPr lang="es-ES" dirty="0" err="1"/>
              <a:t>traceability</a:t>
            </a:r>
            <a:r>
              <a:rPr lang="es-ES" dirty="0"/>
              <a:t>, and </a:t>
            </a:r>
            <a:r>
              <a:rPr lang="es-ES" dirty="0" err="1"/>
              <a:t>long-term</a:t>
            </a:r>
            <a:r>
              <a:rPr lang="es-ES" dirty="0"/>
              <a:t> </a:t>
            </a:r>
            <a:r>
              <a:rPr lang="es-ES" dirty="0" err="1"/>
              <a:t>preservation</a:t>
            </a:r>
            <a:r>
              <a:rPr lang="es-ES" dirty="0"/>
              <a:t>.</a:t>
            </a:r>
          </a:p>
          <a:p>
            <a:endParaRPr lang="es-ES" dirty="0"/>
          </a:p>
          <a:p>
            <a:pPr marL="139700"/>
            <a:r>
              <a:rPr lang="es-ES" b="1" dirty="0" err="1"/>
              <a:t>European</a:t>
            </a:r>
            <a:r>
              <a:rPr lang="es-ES" b="1" dirty="0"/>
              <a:t> </a:t>
            </a:r>
            <a:r>
              <a:rPr lang="es-ES" b="1" dirty="0" err="1"/>
              <a:t>Alignment</a:t>
            </a:r>
            <a:endParaRPr lang="es-ES" dirty="0"/>
          </a:p>
          <a:p>
            <a:r>
              <a:rPr lang="es-ES" dirty="0" err="1"/>
              <a:t>Integrated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b="1" dirty="0" err="1"/>
              <a:t>European</a:t>
            </a:r>
            <a:r>
              <a:rPr lang="es-ES" b="1" dirty="0"/>
              <a:t> Open Science Cloud (EOSC)</a:t>
            </a:r>
            <a:r>
              <a:rPr lang="es-ES" dirty="0"/>
              <a:t>.</a:t>
            </a:r>
          </a:p>
          <a:p>
            <a:r>
              <a:rPr lang="es-ES" dirty="0" err="1"/>
              <a:t>Aligns</a:t>
            </a:r>
            <a:r>
              <a:rPr lang="es-ES" dirty="0"/>
              <a:t> Spain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European</a:t>
            </a:r>
            <a:r>
              <a:rPr lang="es-ES" dirty="0"/>
              <a:t> Open Science </a:t>
            </a:r>
            <a:r>
              <a:rPr lang="es-ES" dirty="0" err="1"/>
              <a:t>standards</a:t>
            </a:r>
            <a:r>
              <a:rPr lang="es-ES" dirty="0"/>
              <a:t>.</a:t>
            </a:r>
          </a:p>
          <a:p>
            <a:endParaRPr lang="en-US" dirty="0"/>
          </a:p>
          <a:p>
            <a:endParaRPr lang="es-ES" dirty="0"/>
          </a:p>
        </p:txBody>
      </p:sp>
      <p:pic>
        <p:nvPicPr>
          <p:cNvPr id="10" name="Imagen 9" descr="Texto&#10;&#10;El contenido generado por IA puede ser incorrecto.">
            <a:extLst>
              <a:ext uri="{FF2B5EF4-FFF2-40B4-BE49-F238E27FC236}">
                <a16:creationId xmlns:a16="http://schemas.microsoft.com/office/drawing/2014/main" id="{32E09B05-69F3-97D3-AC2A-C8EEAEA165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392" y="1451009"/>
            <a:ext cx="3091426" cy="2628996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3073DEFF-55E8-0386-9364-948F589A29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9720" y="4315264"/>
            <a:ext cx="5000863" cy="582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571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>
          <a:extLst>
            <a:ext uri="{FF2B5EF4-FFF2-40B4-BE49-F238E27FC236}">
              <a16:creationId xmlns:a16="http://schemas.microsoft.com/office/drawing/2014/main" id="{C0B6FFD6-C392-1F2D-A274-C5ED00C411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49">
            <a:extLst>
              <a:ext uri="{FF2B5EF4-FFF2-40B4-BE49-F238E27FC236}">
                <a16:creationId xmlns:a16="http://schemas.microsoft.com/office/drawing/2014/main" id="{627BBB36-8B12-69DF-53DB-E3C314444188}"/>
              </a:ext>
            </a:extLst>
          </p:cNvPr>
          <p:cNvSpPr/>
          <p:nvPr/>
        </p:nvSpPr>
        <p:spPr>
          <a:xfrm>
            <a:off x="3186036" y="681405"/>
            <a:ext cx="1758625" cy="1259686"/>
          </a:xfrm>
          <a:custGeom>
            <a:avLst/>
            <a:gdLst/>
            <a:ahLst/>
            <a:cxnLst/>
            <a:rect l="l" t="t" r="r" b="b"/>
            <a:pathLst>
              <a:path w="2819577" h="2356662">
                <a:moveTo>
                  <a:pt x="0" y="0"/>
                </a:moveTo>
                <a:lnTo>
                  <a:pt x="2819577" y="0"/>
                </a:lnTo>
                <a:lnTo>
                  <a:pt x="2819577" y="2356662"/>
                </a:lnTo>
                <a:lnTo>
                  <a:pt x="0" y="23566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pic>
        <p:nvPicPr>
          <p:cNvPr id="14" name="Imagen 13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9D0AE283-4899-C45F-E420-7526C676CA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8301" y="2239811"/>
            <a:ext cx="1435142" cy="1641101"/>
          </a:xfrm>
          <a:prstGeom prst="rect">
            <a:avLst/>
          </a:prstGeom>
        </p:spPr>
      </p:pic>
      <p:sp>
        <p:nvSpPr>
          <p:cNvPr id="15" name="Google Shape;273;p15">
            <a:extLst>
              <a:ext uri="{FF2B5EF4-FFF2-40B4-BE49-F238E27FC236}">
                <a16:creationId xmlns:a16="http://schemas.microsoft.com/office/drawing/2014/main" id="{6994AB53-9E9F-4343-629A-669FCF1BA1D0}"/>
              </a:ext>
            </a:extLst>
          </p:cNvPr>
          <p:cNvSpPr/>
          <p:nvPr/>
        </p:nvSpPr>
        <p:spPr>
          <a:xfrm>
            <a:off x="5126226" y="850421"/>
            <a:ext cx="1912510" cy="1013764"/>
          </a:xfrm>
          <a:custGeom>
            <a:avLst/>
            <a:gdLst/>
            <a:ahLst/>
            <a:cxnLst/>
            <a:rect l="l" t="t" r="r" b="b"/>
            <a:pathLst>
              <a:path w="2713482" h="1300732" extrusionOk="0">
                <a:moveTo>
                  <a:pt x="0" y="0"/>
                </a:moveTo>
                <a:lnTo>
                  <a:pt x="2713482" y="0"/>
                </a:lnTo>
                <a:lnTo>
                  <a:pt x="2713482" y="1300732"/>
                </a:lnTo>
                <a:lnTo>
                  <a:pt x="0" y="13007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r="-318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Título 1">
            <a:extLst>
              <a:ext uri="{FF2B5EF4-FFF2-40B4-BE49-F238E27FC236}">
                <a16:creationId xmlns:a16="http://schemas.microsoft.com/office/drawing/2014/main" id="{AE409837-5DAE-63CC-36FC-80D3BC7958E7}"/>
              </a:ext>
            </a:extLst>
          </p:cNvPr>
          <p:cNvSpPr txBox="1">
            <a:spLocks/>
          </p:cNvSpPr>
          <p:nvPr/>
        </p:nvSpPr>
        <p:spPr>
          <a:xfrm>
            <a:off x="185797" y="196853"/>
            <a:ext cx="3807083" cy="5538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500"/>
            </a:pPr>
            <a:r>
              <a:rPr lang="es-ES" sz="2000" b="1" dirty="0">
                <a:latin typeface="Azeret Mono"/>
                <a:cs typeface="Azeret Mono"/>
                <a:sym typeface="Arimo Bold"/>
              </a:rPr>
              <a:t>FECYT </a:t>
            </a:r>
            <a:r>
              <a:rPr lang="es-ES" sz="2000" b="1" dirty="0" err="1">
                <a:latin typeface="Azeret Mono"/>
                <a:cs typeface="Azeret Mono"/>
                <a:sym typeface="Arimo Bold"/>
              </a:rPr>
              <a:t>Programs</a:t>
            </a:r>
            <a:endParaRPr lang="es-ES" sz="1600" b="1" dirty="0"/>
          </a:p>
        </p:txBody>
      </p:sp>
      <p:sp>
        <p:nvSpPr>
          <p:cNvPr id="18" name="Google Shape;183;p37">
            <a:extLst>
              <a:ext uri="{FF2B5EF4-FFF2-40B4-BE49-F238E27FC236}">
                <a16:creationId xmlns:a16="http://schemas.microsoft.com/office/drawing/2014/main" id="{5D97F0B5-D406-18AC-85C4-DB5B847F3D5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4174" y="1097536"/>
            <a:ext cx="2986383" cy="553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es-ES" sz="2000" dirty="0" err="1"/>
              <a:t>Certification</a:t>
            </a:r>
            <a:endParaRPr lang="es-ES" sz="2000" dirty="0"/>
          </a:p>
        </p:txBody>
      </p:sp>
      <p:sp>
        <p:nvSpPr>
          <p:cNvPr id="19" name="Google Shape;183;p37">
            <a:extLst>
              <a:ext uri="{FF2B5EF4-FFF2-40B4-BE49-F238E27FC236}">
                <a16:creationId xmlns:a16="http://schemas.microsoft.com/office/drawing/2014/main" id="{A6F31C41-B84C-2AC4-E8FD-E508A8E7F570}"/>
              </a:ext>
            </a:extLst>
          </p:cNvPr>
          <p:cNvSpPr txBox="1">
            <a:spLocks/>
          </p:cNvSpPr>
          <p:nvPr/>
        </p:nvSpPr>
        <p:spPr>
          <a:xfrm>
            <a:off x="314174" y="2832777"/>
            <a:ext cx="2986383" cy="5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zeret Mono"/>
              <a:buNone/>
              <a:defRPr sz="1500" b="0" i="0" u="none" strike="noStrike" cap="none">
                <a:solidFill>
                  <a:srgbClr val="000000"/>
                </a:solidFill>
                <a:latin typeface="Azeret Mono"/>
                <a:ea typeface="Azeret Mono"/>
                <a:cs typeface="Azeret Mono"/>
                <a:sym typeface="Azeret Mo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ES" sz="2000" dirty="0" err="1"/>
              <a:t>Infrastructure</a:t>
            </a:r>
            <a:r>
              <a:rPr lang="es-ES" sz="2000" dirty="0"/>
              <a:t> / Support </a:t>
            </a:r>
            <a:r>
              <a:rPr lang="es-ES" sz="2000" dirty="0" err="1"/>
              <a:t>services</a:t>
            </a:r>
            <a:endParaRPr lang="es-ES" sz="2000" dirty="0"/>
          </a:p>
        </p:txBody>
      </p:sp>
      <p:sp>
        <p:nvSpPr>
          <p:cNvPr id="20" name="Google Shape;183;p37">
            <a:extLst>
              <a:ext uri="{FF2B5EF4-FFF2-40B4-BE49-F238E27FC236}">
                <a16:creationId xmlns:a16="http://schemas.microsoft.com/office/drawing/2014/main" id="{0398065F-1EFD-4F41-BFEC-F5EEE6534201}"/>
              </a:ext>
            </a:extLst>
          </p:cNvPr>
          <p:cNvSpPr txBox="1">
            <a:spLocks/>
          </p:cNvSpPr>
          <p:nvPr/>
        </p:nvSpPr>
        <p:spPr>
          <a:xfrm>
            <a:off x="314174" y="4252585"/>
            <a:ext cx="2986383" cy="5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zeret Mono"/>
              <a:buNone/>
              <a:defRPr sz="1500" b="0" i="0" u="none" strike="noStrike" cap="none">
                <a:solidFill>
                  <a:srgbClr val="000000"/>
                </a:solidFill>
                <a:latin typeface="Azeret Mono"/>
                <a:ea typeface="Azeret Mono"/>
                <a:cs typeface="Azeret Mono"/>
                <a:sym typeface="Azeret Mo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ES" sz="2000" dirty="0" err="1"/>
              <a:t>Funding</a:t>
            </a:r>
            <a:endParaRPr lang="es-ES" sz="2000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06376C0F-8389-205A-DD9E-494984E0D6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26988" y="4161791"/>
            <a:ext cx="3837068" cy="803507"/>
          </a:xfrm>
          <a:prstGeom prst="rect">
            <a:avLst/>
          </a:prstGeom>
        </p:spPr>
      </p:pic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53F53ADF-189C-945B-6978-544B7E42688E}"/>
              </a:ext>
            </a:extLst>
          </p:cNvPr>
          <p:cNvCxnSpPr>
            <a:cxnSpLocks/>
          </p:cNvCxnSpPr>
          <p:nvPr/>
        </p:nvCxnSpPr>
        <p:spPr>
          <a:xfrm>
            <a:off x="558800" y="4032347"/>
            <a:ext cx="7650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54EB76DB-6B5A-C6A2-B3E9-A6E9886B36FF}"/>
              </a:ext>
            </a:extLst>
          </p:cNvPr>
          <p:cNvCxnSpPr>
            <a:cxnSpLocks/>
          </p:cNvCxnSpPr>
          <p:nvPr/>
        </p:nvCxnSpPr>
        <p:spPr>
          <a:xfrm>
            <a:off x="558800" y="2039076"/>
            <a:ext cx="7650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>
            <a:extLst>
              <a:ext uri="{FF2B5EF4-FFF2-40B4-BE49-F238E27FC236}">
                <a16:creationId xmlns:a16="http://schemas.microsoft.com/office/drawing/2014/main" id="{3671422E-AAD8-0D4B-DD5C-E5B97ABE50E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79094" b="67410"/>
          <a:stretch>
            <a:fillRect/>
          </a:stretch>
        </p:blipFill>
        <p:spPr>
          <a:xfrm>
            <a:off x="4767593" y="2356445"/>
            <a:ext cx="2082787" cy="140783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569DBD45-800D-48C1-FBFE-E910BD6B3830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b="32840"/>
          <a:stretch>
            <a:fillRect/>
          </a:stretch>
        </p:blipFill>
        <p:spPr>
          <a:xfrm>
            <a:off x="7310243" y="627079"/>
            <a:ext cx="1410670" cy="1316813"/>
          </a:xfrm>
          <a:prstGeom prst="rect">
            <a:avLst/>
          </a:prstGeom>
        </p:spPr>
      </p:pic>
      <p:pic>
        <p:nvPicPr>
          <p:cNvPr id="5" name="Imagen 4" descr="Interfaz de usuario gráfica, Aplicación&#10;&#10;El contenido generado por IA puede ser incorrecto.">
            <a:extLst>
              <a:ext uri="{FF2B5EF4-FFF2-40B4-BE49-F238E27FC236}">
                <a16:creationId xmlns:a16="http://schemas.microsoft.com/office/drawing/2014/main" id="{F429393F-4F94-44A1-5EB9-A61DAB8D4C55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b="29226"/>
          <a:stretch>
            <a:fillRect/>
          </a:stretch>
        </p:blipFill>
        <p:spPr>
          <a:xfrm>
            <a:off x="7078937" y="3015934"/>
            <a:ext cx="1877685" cy="743752"/>
          </a:xfrm>
          <a:prstGeom prst="rect">
            <a:avLst/>
          </a:prstGeom>
        </p:spPr>
      </p:pic>
      <p:pic>
        <p:nvPicPr>
          <p:cNvPr id="7" name="Imagen 6" descr="Interfaz de usuario gráfica&#10;&#10;El contenido generado por IA puede ser incorrecto.">
            <a:extLst>
              <a:ext uri="{FF2B5EF4-FFF2-40B4-BE49-F238E27FC236}">
                <a16:creationId xmlns:a16="http://schemas.microsoft.com/office/drawing/2014/main" id="{9E40C8E3-8114-5D9B-5426-BDE4F99605F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44332" y="2364939"/>
            <a:ext cx="1476581" cy="695422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D83AF64F-6B74-1595-9DE0-64D6448EC10C}"/>
              </a:ext>
            </a:extLst>
          </p:cNvPr>
          <p:cNvSpPr txBox="1"/>
          <p:nvPr/>
        </p:nvSpPr>
        <p:spPr>
          <a:xfrm>
            <a:off x="8209280" y="2239811"/>
            <a:ext cx="6770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highlight>
                  <a:srgbClr val="FFFF00"/>
                </a:highlight>
              </a:rPr>
              <a:t>NCP</a:t>
            </a:r>
          </a:p>
        </p:txBody>
      </p:sp>
    </p:spTree>
    <p:extLst>
      <p:ext uri="{BB962C8B-B14F-4D97-AF65-F5344CB8AC3E}">
        <p14:creationId xmlns:p14="http://schemas.microsoft.com/office/powerpoint/2010/main" val="12201517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A9E356-45EC-007E-3382-BCF5EDED0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000" b="1" dirty="0"/>
              <a:t>Future </a:t>
            </a:r>
            <a:r>
              <a:rPr lang="es-ES" sz="2000" b="1" dirty="0" err="1"/>
              <a:t>prospects</a:t>
            </a:r>
            <a:endParaRPr lang="es-ES" sz="2000" b="1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A1FE262-B955-0C30-7BBD-F224517BA8D6}"/>
              </a:ext>
            </a:extLst>
          </p:cNvPr>
          <p:cNvSpPr txBox="1"/>
          <p:nvPr/>
        </p:nvSpPr>
        <p:spPr>
          <a:xfrm>
            <a:off x="4572000" y="862307"/>
            <a:ext cx="4034181" cy="3418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311150" eaLnBrk="0" fontAlgn="base" hangingPunct="0">
              <a:lnSpc>
                <a:spcPct val="90000"/>
              </a:lnSpc>
              <a:spcBef>
                <a:spcPts val="800"/>
              </a:spcBef>
              <a:buClr>
                <a:srgbClr val="494949"/>
              </a:buClr>
              <a:buSzPts val="1400"/>
              <a:buFont typeface="Calibri"/>
              <a:buChar char="•"/>
            </a:pPr>
            <a:r>
              <a:rPr lang="es-ES" altLang="es-ES" sz="1300" b="1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Renew</a:t>
            </a:r>
            <a:r>
              <a:rPr lang="es-ES" altLang="es-ES" sz="1300" b="1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b="1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the</a:t>
            </a:r>
            <a:r>
              <a:rPr lang="es-ES" altLang="es-ES" sz="1300" b="1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FECYT </a:t>
            </a:r>
            <a:r>
              <a:rPr lang="es-ES" altLang="es-ES" sz="1300" b="1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Seal</a:t>
            </a:r>
            <a:r>
              <a:rPr lang="es-ES" altLang="es-ES" sz="1300" b="1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on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biennial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basis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to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ensure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ongoing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compliance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with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established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quality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standards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marL="457200" lvl="0" indent="-311150" eaLnBrk="0" fontAlgn="base" hangingPunct="0">
              <a:lnSpc>
                <a:spcPct val="90000"/>
              </a:lnSpc>
              <a:spcBef>
                <a:spcPts val="800"/>
              </a:spcBef>
              <a:buClr>
                <a:srgbClr val="494949"/>
              </a:buClr>
              <a:buSzPts val="1400"/>
              <a:buFont typeface="Calibri"/>
              <a:buChar char="•"/>
            </a:pPr>
            <a:r>
              <a:rPr lang="es-ES" altLang="es-ES" sz="1300" b="1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Strengthen</a:t>
            </a:r>
            <a:r>
              <a:rPr lang="es-ES" altLang="es-ES" sz="1300" b="1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b="1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support</a:t>
            </a:r>
            <a:r>
              <a:rPr lang="es-ES" altLang="es-ES" sz="1300" b="1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for </a:t>
            </a:r>
            <a:r>
              <a:rPr lang="es-ES" altLang="es-ES" sz="1300" b="1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the</a:t>
            </a:r>
            <a:r>
              <a:rPr lang="es-ES" altLang="es-ES" sz="1300" b="1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b="1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national</a:t>
            </a:r>
            <a:r>
              <a:rPr lang="es-ES" altLang="es-ES" sz="1300" b="1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b="1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repository</a:t>
            </a:r>
            <a:r>
              <a:rPr lang="es-ES" altLang="es-ES" sz="1300" b="1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b="1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community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providing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guidance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resources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, and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coordination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marL="457200" lvl="0" indent="-311150" eaLnBrk="0" fontAlgn="base" hangingPunct="0">
              <a:lnSpc>
                <a:spcPct val="90000"/>
              </a:lnSpc>
              <a:spcBef>
                <a:spcPts val="800"/>
              </a:spcBef>
              <a:buClr>
                <a:srgbClr val="494949"/>
              </a:buClr>
              <a:buSzPts val="1400"/>
              <a:buFont typeface="Calibri"/>
              <a:buChar char="•"/>
            </a:pP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Advance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discussions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with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AEI/ISCIII (</a:t>
            </a:r>
            <a:r>
              <a:rPr lang="es-ES" altLang="es-ES" sz="1300" b="1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financial</a:t>
            </a:r>
            <a:r>
              <a:rPr lang="es-ES" altLang="es-ES" sz="1300" b="1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b="1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agency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)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to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establish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clear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consistent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minimum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quality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criteria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for Data Management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Plans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DMPs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</a:p>
          <a:p>
            <a:pPr marL="457200" lvl="0" indent="-311150" eaLnBrk="0" fontAlgn="base" hangingPunct="0">
              <a:lnSpc>
                <a:spcPct val="90000"/>
              </a:lnSpc>
              <a:spcBef>
                <a:spcPts val="800"/>
              </a:spcBef>
              <a:buClr>
                <a:srgbClr val="494949"/>
              </a:buClr>
              <a:buSzPts val="1400"/>
              <a:buFont typeface="Calibri"/>
              <a:buChar char="•"/>
            </a:pP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Continue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the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development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of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the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b="1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PLATICA </a:t>
            </a:r>
            <a:r>
              <a:rPr lang="es-ES" altLang="es-ES" sz="1300" b="1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project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marL="457200" lvl="0" indent="-311150" eaLnBrk="0" fontAlgn="base" hangingPunct="0">
              <a:lnSpc>
                <a:spcPct val="90000"/>
              </a:lnSpc>
              <a:spcBef>
                <a:spcPts val="800"/>
              </a:spcBef>
              <a:buClr>
                <a:srgbClr val="494949"/>
              </a:buClr>
              <a:buSzPts val="1400"/>
              <a:buFont typeface="Calibri"/>
              <a:buChar char="•"/>
            </a:pP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Deliver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regular training and </a:t>
            </a:r>
            <a:r>
              <a:rPr lang="es-ES" altLang="es-ES" sz="1300" b="1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dissemination</a:t>
            </a:r>
            <a:r>
              <a:rPr lang="es-ES" altLang="es-ES" sz="1300" b="1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b="1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activities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with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an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expected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frequency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of 1–2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sessions</a:t>
            </a:r>
            <a:r>
              <a:rPr lang="es-ES" altLang="es-ES" sz="1300" dirty="0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 per </a:t>
            </a:r>
            <a:r>
              <a:rPr lang="es-ES" altLang="es-ES" sz="1300" dirty="0" err="1">
                <a:solidFill>
                  <a:srgbClr val="494949"/>
                </a:solidFill>
                <a:latin typeface="Calibri"/>
                <a:ea typeface="Calibri"/>
                <a:cs typeface="Calibri"/>
                <a:sym typeface="Calibri"/>
              </a:rPr>
              <a:t>month</a:t>
            </a:r>
            <a:endParaRPr lang="es-ES" altLang="es-ES" sz="1300" dirty="0">
              <a:solidFill>
                <a:srgbClr val="494949"/>
              </a:solidFill>
              <a:latin typeface="Calibri"/>
              <a:ea typeface="Calibri"/>
              <a:cs typeface="Calibri"/>
              <a:sym typeface="Calibri"/>
            </a:endParaRPr>
          </a:p>
          <a:p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D8E58C1-C788-E04B-4528-A23C4D5855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463"/>
          <a:stretch>
            <a:fillRect/>
          </a:stretch>
        </p:blipFill>
        <p:spPr>
          <a:xfrm>
            <a:off x="81531" y="1484177"/>
            <a:ext cx="4369869" cy="2175143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10531490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lementos multimedia en línea 6" title="FECYT Open Science">
            <a:hlinkClick r:id="" action="ppaction://media"/>
            <a:extLst>
              <a:ext uri="{FF2B5EF4-FFF2-40B4-BE49-F238E27FC236}">
                <a16:creationId xmlns:a16="http://schemas.microsoft.com/office/drawing/2014/main" id="{F195EA22-8A1B-BE7D-50CD-73C13B0F8B8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875" y="0"/>
            <a:ext cx="911066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42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5AE51159-CEC6-2AA3-6BBD-3C73561BE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400" dirty="0" err="1"/>
              <a:t>Thanks</a:t>
            </a:r>
            <a:endParaRPr lang="es-ES" sz="2400" dirty="0"/>
          </a:p>
        </p:txBody>
      </p:sp>
      <p:pic>
        <p:nvPicPr>
          <p:cNvPr id="7" name="Gráfico 6">
            <a:extLst>
              <a:ext uri="{FF2B5EF4-FFF2-40B4-BE49-F238E27FC236}">
                <a16:creationId xmlns:a16="http://schemas.microsoft.com/office/drawing/2014/main" id="{27A60470-91CC-AF5E-4301-5F59A627B9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13728" y="4392523"/>
            <a:ext cx="360000" cy="360000"/>
          </a:xfrm>
          <a:prstGeom prst="rect">
            <a:avLst/>
          </a:prstGeom>
        </p:spPr>
      </p:pic>
      <p:pic>
        <p:nvPicPr>
          <p:cNvPr id="10" name="Gráfico 9">
            <a:extLst>
              <a:ext uri="{FF2B5EF4-FFF2-40B4-BE49-F238E27FC236}">
                <a16:creationId xmlns:a16="http://schemas.microsoft.com/office/drawing/2014/main" id="{DBC4BEBE-22F9-FC82-52FA-175D9DD0A2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51358" y="4392523"/>
            <a:ext cx="360000" cy="360000"/>
          </a:xfrm>
          <a:prstGeom prst="rect">
            <a:avLst/>
          </a:prstGeom>
        </p:spPr>
      </p:pic>
      <p:pic>
        <p:nvPicPr>
          <p:cNvPr id="12" name="Gráfico 11">
            <a:extLst>
              <a:ext uri="{FF2B5EF4-FFF2-40B4-BE49-F238E27FC236}">
                <a16:creationId xmlns:a16="http://schemas.microsoft.com/office/drawing/2014/main" id="{362908C9-CCE9-C654-0AD8-3C0CECFE5F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282543" y="4392523"/>
            <a:ext cx="360000" cy="360000"/>
          </a:xfrm>
          <a:prstGeom prst="rect">
            <a:avLst/>
          </a:prstGeom>
        </p:spPr>
      </p:pic>
      <p:pic>
        <p:nvPicPr>
          <p:cNvPr id="14" name="Gráfico 13">
            <a:extLst>
              <a:ext uri="{FF2B5EF4-FFF2-40B4-BE49-F238E27FC236}">
                <a16:creationId xmlns:a16="http://schemas.microsoft.com/office/drawing/2014/main" id="{BA8DDDE9-16B9-D259-CCD9-CDD22E4721A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420173" y="4392523"/>
            <a:ext cx="360000" cy="360000"/>
          </a:xfrm>
          <a:prstGeom prst="rect">
            <a:avLst/>
          </a:prstGeom>
        </p:spPr>
      </p:pic>
      <p:pic>
        <p:nvPicPr>
          <p:cNvPr id="16" name="Gráfico 15">
            <a:extLst>
              <a:ext uri="{FF2B5EF4-FFF2-40B4-BE49-F238E27FC236}">
                <a16:creationId xmlns:a16="http://schemas.microsoft.com/office/drawing/2014/main" id="{3FD76900-86C5-069E-DB0C-9B8822D782A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144915" y="4392523"/>
            <a:ext cx="360000" cy="36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FB676FF0-6453-A4C3-B0D1-89039305CF0E}"/>
              </a:ext>
            </a:extLst>
          </p:cNvPr>
          <p:cNvSpPr txBox="1"/>
          <p:nvPr/>
        </p:nvSpPr>
        <p:spPr>
          <a:xfrm>
            <a:off x="879172" y="2008415"/>
            <a:ext cx="402685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br>
              <a:rPr lang="es-ES" sz="2800" b="1" i="0" dirty="0">
                <a:solidFill>
                  <a:srgbClr val="212121"/>
                </a:solidFill>
                <a:effectLst/>
                <a:latin typeface="Funnel Display" pitchFamily="2" charset="0"/>
              </a:rPr>
            </a:br>
            <a:r>
              <a:rPr lang="es-ES" sz="2800" b="1" dirty="0">
                <a:solidFill>
                  <a:srgbClr val="212121"/>
                </a:solidFill>
                <a:latin typeface="Funnel Display" pitchFamily="2" charset="0"/>
              </a:rPr>
              <a:t>laura.bonora</a:t>
            </a:r>
            <a:r>
              <a:rPr lang="es-ES" sz="2800" b="1" i="0" dirty="0">
                <a:solidFill>
                  <a:srgbClr val="212121"/>
                </a:solidFill>
                <a:effectLst/>
                <a:latin typeface="Funnel Display" pitchFamily="2" charset="0"/>
              </a:rPr>
              <a:t>@fecyt.es</a:t>
            </a:r>
          </a:p>
          <a:p>
            <a:endParaRPr lang="es-ES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A72D76C-57DE-6FDC-7821-13DFDF6DF6D0}"/>
              </a:ext>
            </a:extLst>
          </p:cNvPr>
          <p:cNvSpPr txBox="1"/>
          <p:nvPr/>
        </p:nvSpPr>
        <p:spPr>
          <a:xfrm>
            <a:off x="6384471" y="4008661"/>
            <a:ext cx="16165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Inter" panose="02000503000000020004" pitchFamily="2" charset="0"/>
                <a:ea typeface="Inter" panose="02000503000000020004" pitchFamily="2" charset="0"/>
              </a:rPr>
              <a:t>Síguenos:</a:t>
            </a:r>
          </a:p>
        </p:txBody>
      </p:sp>
    </p:spTree>
    <p:extLst>
      <p:ext uri="{BB962C8B-B14F-4D97-AF65-F5344CB8AC3E}">
        <p14:creationId xmlns:p14="http://schemas.microsoft.com/office/powerpoint/2010/main" val="384012357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>
          <a:extLst>
            <a:ext uri="{FF2B5EF4-FFF2-40B4-BE49-F238E27FC236}">
              <a16:creationId xmlns:a16="http://schemas.microsoft.com/office/drawing/2014/main" id="{4F8CC0A4-EB1D-EC86-A104-5232C2093C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7">
            <a:extLst>
              <a:ext uri="{FF2B5EF4-FFF2-40B4-BE49-F238E27FC236}">
                <a16:creationId xmlns:a16="http://schemas.microsoft.com/office/drawing/2014/main" id="{724396C5-898C-0945-4BFB-C0F0B780880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24000" y="2027325"/>
            <a:ext cx="5330700" cy="18267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b="0" i="0" noProof="0" dirty="0">
                <a:solidFill>
                  <a:srgbClr val="404040"/>
                </a:solidFill>
                <a:effectLst/>
                <a:latin typeface="Open Sans" panose="020B0606030504020204" pitchFamily="34" charset="0"/>
              </a:rPr>
              <a:t>FECYT SERVICES TO REPOSITORIES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5531066-DDDA-49D5-FA6E-65BE4B56E45C}"/>
              </a:ext>
            </a:extLst>
          </p:cNvPr>
          <p:cNvSpPr/>
          <p:nvPr/>
        </p:nvSpPr>
        <p:spPr>
          <a:xfrm>
            <a:off x="323999" y="272955"/>
            <a:ext cx="1504801" cy="191069"/>
          </a:xfrm>
          <a:prstGeom prst="rect">
            <a:avLst/>
          </a:prstGeom>
          <a:solidFill>
            <a:srgbClr val="D2FF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2064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nterfaz de usuario gráfica, Aplicación&#10;&#10;El contenido generado por IA puede ser incorrecto.">
            <a:extLst>
              <a:ext uri="{FF2B5EF4-FFF2-40B4-BE49-F238E27FC236}">
                <a16:creationId xmlns:a16="http://schemas.microsoft.com/office/drawing/2014/main" id="{EFE9A4E7-B3AE-D558-A316-552D9A1F1A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34" y="131796"/>
            <a:ext cx="8484433" cy="3012588"/>
          </a:xfrm>
          <a:prstGeom prst="rect">
            <a:avLst/>
          </a:prstGeom>
        </p:spPr>
      </p:pic>
      <p:pic>
        <p:nvPicPr>
          <p:cNvPr id="9" name="Imagen 8" descr="Texto&#10;&#10;El contenido generado por IA puede ser incorrecto.">
            <a:extLst>
              <a:ext uri="{FF2B5EF4-FFF2-40B4-BE49-F238E27FC236}">
                <a16:creationId xmlns:a16="http://schemas.microsoft.com/office/drawing/2014/main" id="{EA3D028D-DFBD-8503-57C0-64C4E5073E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439" y="3144384"/>
            <a:ext cx="6911225" cy="199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450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Diagrama, Texto&#10;&#10;El contenido generado por IA puede ser incorrecto.">
            <a:extLst>
              <a:ext uri="{FF2B5EF4-FFF2-40B4-BE49-F238E27FC236}">
                <a16:creationId xmlns:a16="http://schemas.microsoft.com/office/drawing/2014/main" id="{ECFF508D-3309-BDA4-6234-076978A62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840" y="671705"/>
            <a:ext cx="6590841" cy="4290039"/>
          </a:xfrm>
          <a:prstGeom prst="rect">
            <a:avLst/>
          </a:prstGeom>
        </p:spPr>
      </p:pic>
      <p:pic>
        <p:nvPicPr>
          <p:cNvPr id="9" name="Imagen 8" descr="Logotipo&#10;&#10;El contenido generado por IA puede ser incorrecto.">
            <a:extLst>
              <a:ext uri="{FF2B5EF4-FFF2-40B4-BE49-F238E27FC236}">
                <a16:creationId xmlns:a16="http://schemas.microsoft.com/office/drawing/2014/main" id="{CE3C2B54-33CF-0DED-BAEC-C99061DE51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8705"/>
            <a:ext cx="4497049" cy="406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706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dation &amp; harvesting">
            <a:extLst>
              <a:ext uri="{FF2B5EF4-FFF2-40B4-BE49-F238E27FC236}">
                <a16:creationId xmlns:a16="http://schemas.microsoft.com/office/drawing/2014/main" id="{E91FFFCC-5EB3-5BAD-022C-21AAD93B52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25" y="879714"/>
            <a:ext cx="8645236" cy="4183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E4866E3-134C-2A16-48E3-B7B4E699E3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89" y="310279"/>
            <a:ext cx="4677428" cy="457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02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B769A73A-8421-6B38-486A-D7215F57AB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487" y="360362"/>
            <a:ext cx="5731510" cy="442277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FC09EBE6-D7B7-3A99-6BEA-BE48A4FA085D}"/>
              </a:ext>
            </a:extLst>
          </p:cNvPr>
          <p:cNvSpPr/>
          <p:nvPr/>
        </p:nvSpPr>
        <p:spPr>
          <a:xfrm>
            <a:off x="274487" y="804125"/>
            <a:ext cx="1070810" cy="592425"/>
          </a:xfrm>
          <a:custGeom>
            <a:avLst/>
            <a:gdLst>
              <a:gd name="csX0" fmla="*/ 0 w 1070810"/>
              <a:gd name="csY0" fmla="*/ 0 h 592425"/>
              <a:gd name="csX1" fmla="*/ 546113 w 1070810"/>
              <a:gd name="csY1" fmla="*/ 0 h 592425"/>
              <a:gd name="csX2" fmla="*/ 1070810 w 1070810"/>
              <a:gd name="csY2" fmla="*/ 0 h 592425"/>
              <a:gd name="csX3" fmla="*/ 1070810 w 1070810"/>
              <a:gd name="csY3" fmla="*/ 592425 h 592425"/>
              <a:gd name="csX4" fmla="*/ 567529 w 1070810"/>
              <a:gd name="csY4" fmla="*/ 592425 h 592425"/>
              <a:gd name="csX5" fmla="*/ 0 w 1070810"/>
              <a:gd name="csY5" fmla="*/ 592425 h 592425"/>
              <a:gd name="csX6" fmla="*/ 0 w 1070810"/>
              <a:gd name="csY6" fmla="*/ 0 h 59242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1070810" h="592425" extrusionOk="0">
                <a:moveTo>
                  <a:pt x="0" y="0"/>
                </a:moveTo>
                <a:cubicBezTo>
                  <a:pt x="236539" y="-46573"/>
                  <a:pt x="321164" y="53454"/>
                  <a:pt x="546113" y="0"/>
                </a:cubicBezTo>
                <a:cubicBezTo>
                  <a:pt x="771062" y="-53454"/>
                  <a:pt x="865243" y="14066"/>
                  <a:pt x="1070810" y="0"/>
                </a:cubicBezTo>
                <a:cubicBezTo>
                  <a:pt x="1133190" y="219156"/>
                  <a:pt x="1014208" y="411915"/>
                  <a:pt x="1070810" y="592425"/>
                </a:cubicBezTo>
                <a:cubicBezTo>
                  <a:pt x="941840" y="645850"/>
                  <a:pt x="713394" y="549591"/>
                  <a:pt x="567529" y="592425"/>
                </a:cubicBezTo>
                <a:cubicBezTo>
                  <a:pt x="421664" y="635259"/>
                  <a:pt x="265930" y="574369"/>
                  <a:pt x="0" y="592425"/>
                </a:cubicBezTo>
                <a:cubicBezTo>
                  <a:pt x="-15061" y="311661"/>
                  <a:pt x="4600" y="168052"/>
                  <a:pt x="0" y="0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64640157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6BDBD139-313F-8B65-2786-C35D272974FF}"/>
              </a:ext>
            </a:extLst>
          </p:cNvPr>
          <p:cNvSpPr/>
          <p:nvPr/>
        </p:nvSpPr>
        <p:spPr>
          <a:xfrm>
            <a:off x="4935187" y="2753240"/>
            <a:ext cx="1070810" cy="592425"/>
          </a:xfrm>
          <a:custGeom>
            <a:avLst/>
            <a:gdLst>
              <a:gd name="csX0" fmla="*/ 0 w 1070810"/>
              <a:gd name="csY0" fmla="*/ 0 h 592425"/>
              <a:gd name="csX1" fmla="*/ 546113 w 1070810"/>
              <a:gd name="csY1" fmla="*/ 0 h 592425"/>
              <a:gd name="csX2" fmla="*/ 1070810 w 1070810"/>
              <a:gd name="csY2" fmla="*/ 0 h 592425"/>
              <a:gd name="csX3" fmla="*/ 1070810 w 1070810"/>
              <a:gd name="csY3" fmla="*/ 592425 h 592425"/>
              <a:gd name="csX4" fmla="*/ 567529 w 1070810"/>
              <a:gd name="csY4" fmla="*/ 592425 h 592425"/>
              <a:gd name="csX5" fmla="*/ 0 w 1070810"/>
              <a:gd name="csY5" fmla="*/ 592425 h 592425"/>
              <a:gd name="csX6" fmla="*/ 0 w 1070810"/>
              <a:gd name="csY6" fmla="*/ 0 h 59242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1070810" h="592425" extrusionOk="0">
                <a:moveTo>
                  <a:pt x="0" y="0"/>
                </a:moveTo>
                <a:cubicBezTo>
                  <a:pt x="236539" y="-46573"/>
                  <a:pt x="321164" y="53454"/>
                  <a:pt x="546113" y="0"/>
                </a:cubicBezTo>
                <a:cubicBezTo>
                  <a:pt x="771062" y="-53454"/>
                  <a:pt x="865243" y="14066"/>
                  <a:pt x="1070810" y="0"/>
                </a:cubicBezTo>
                <a:cubicBezTo>
                  <a:pt x="1133190" y="219156"/>
                  <a:pt x="1014208" y="411915"/>
                  <a:pt x="1070810" y="592425"/>
                </a:cubicBezTo>
                <a:cubicBezTo>
                  <a:pt x="941840" y="645850"/>
                  <a:pt x="713394" y="549591"/>
                  <a:pt x="567529" y="592425"/>
                </a:cubicBezTo>
                <a:cubicBezTo>
                  <a:pt x="421664" y="635259"/>
                  <a:pt x="265930" y="574369"/>
                  <a:pt x="0" y="592425"/>
                </a:cubicBezTo>
                <a:cubicBezTo>
                  <a:pt x="-15061" y="311661"/>
                  <a:pt x="4600" y="168052"/>
                  <a:pt x="0" y="0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64640157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D1467C3-7527-DA15-B3E0-C97F583DA1E7}"/>
              </a:ext>
            </a:extLst>
          </p:cNvPr>
          <p:cNvSpPr/>
          <p:nvPr/>
        </p:nvSpPr>
        <p:spPr>
          <a:xfrm>
            <a:off x="380999" y="3631545"/>
            <a:ext cx="1423737" cy="707830"/>
          </a:xfrm>
          <a:custGeom>
            <a:avLst/>
            <a:gdLst>
              <a:gd name="csX0" fmla="*/ 0 w 1423737"/>
              <a:gd name="csY0" fmla="*/ 0 h 707830"/>
              <a:gd name="csX1" fmla="*/ 488816 w 1423737"/>
              <a:gd name="csY1" fmla="*/ 0 h 707830"/>
              <a:gd name="csX2" fmla="*/ 991870 w 1423737"/>
              <a:gd name="csY2" fmla="*/ 0 h 707830"/>
              <a:gd name="csX3" fmla="*/ 1423737 w 1423737"/>
              <a:gd name="csY3" fmla="*/ 0 h 707830"/>
              <a:gd name="csX4" fmla="*/ 1423737 w 1423737"/>
              <a:gd name="csY4" fmla="*/ 346837 h 707830"/>
              <a:gd name="csX5" fmla="*/ 1423737 w 1423737"/>
              <a:gd name="csY5" fmla="*/ 707830 h 707830"/>
              <a:gd name="csX6" fmla="*/ 963395 w 1423737"/>
              <a:gd name="csY6" fmla="*/ 707830 h 707830"/>
              <a:gd name="csX7" fmla="*/ 460342 w 1423737"/>
              <a:gd name="csY7" fmla="*/ 707830 h 707830"/>
              <a:gd name="csX8" fmla="*/ 0 w 1423737"/>
              <a:gd name="csY8" fmla="*/ 707830 h 707830"/>
              <a:gd name="csX9" fmla="*/ 0 w 1423737"/>
              <a:gd name="csY9" fmla="*/ 375150 h 707830"/>
              <a:gd name="csX10" fmla="*/ 0 w 1423737"/>
              <a:gd name="csY10" fmla="*/ 0 h 7078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1423737" h="707830" extrusionOk="0">
                <a:moveTo>
                  <a:pt x="0" y="0"/>
                </a:moveTo>
                <a:cubicBezTo>
                  <a:pt x="139051" y="-24869"/>
                  <a:pt x="366037" y="50254"/>
                  <a:pt x="488816" y="0"/>
                </a:cubicBezTo>
                <a:cubicBezTo>
                  <a:pt x="611595" y="-50254"/>
                  <a:pt x="753686" y="38462"/>
                  <a:pt x="991870" y="0"/>
                </a:cubicBezTo>
                <a:cubicBezTo>
                  <a:pt x="1230054" y="-38462"/>
                  <a:pt x="1301112" y="20536"/>
                  <a:pt x="1423737" y="0"/>
                </a:cubicBezTo>
                <a:cubicBezTo>
                  <a:pt x="1425129" y="86676"/>
                  <a:pt x="1406492" y="206901"/>
                  <a:pt x="1423737" y="346837"/>
                </a:cubicBezTo>
                <a:cubicBezTo>
                  <a:pt x="1440982" y="486773"/>
                  <a:pt x="1401125" y="529094"/>
                  <a:pt x="1423737" y="707830"/>
                </a:cubicBezTo>
                <a:cubicBezTo>
                  <a:pt x="1245555" y="752554"/>
                  <a:pt x="1148928" y="665666"/>
                  <a:pt x="963395" y="707830"/>
                </a:cubicBezTo>
                <a:cubicBezTo>
                  <a:pt x="777862" y="749994"/>
                  <a:pt x="578611" y="671414"/>
                  <a:pt x="460342" y="707830"/>
                </a:cubicBezTo>
                <a:cubicBezTo>
                  <a:pt x="342073" y="744246"/>
                  <a:pt x="224659" y="702528"/>
                  <a:pt x="0" y="707830"/>
                </a:cubicBezTo>
                <a:cubicBezTo>
                  <a:pt x="-4197" y="583968"/>
                  <a:pt x="4014" y="465607"/>
                  <a:pt x="0" y="375150"/>
                </a:cubicBezTo>
                <a:cubicBezTo>
                  <a:pt x="-4014" y="284693"/>
                  <a:pt x="22618" y="138416"/>
                  <a:pt x="0" y="0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64640157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Imagen 11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45D221A4-77DA-B0BF-A880-A2D537038F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573" y="3345665"/>
            <a:ext cx="2537428" cy="1773348"/>
          </a:xfrm>
          <a:prstGeom prst="rect">
            <a:avLst/>
          </a:prstGeom>
          <a:ln>
            <a:solidFill>
              <a:schemeClr val="accent4"/>
            </a:solidFill>
          </a:ln>
        </p:spPr>
      </p:pic>
      <p:pic>
        <p:nvPicPr>
          <p:cNvPr id="2052" name="Picture 4" descr="Íconos de check en SVG, PNG, AI para descargar">
            <a:extLst>
              <a:ext uri="{FF2B5EF4-FFF2-40B4-BE49-F238E27FC236}">
                <a16:creationId xmlns:a16="http://schemas.microsoft.com/office/drawing/2014/main" id="{2A2E34FE-44D6-28D9-58EA-20746981E8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712" y="3691657"/>
            <a:ext cx="707830" cy="707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n 12" descr="Interfaz de usuario gráfica, Texto, Aplicación, Correo electrónico&#10;&#10;El contenido generado por IA puede ser incorrecto.">
            <a:extLst>
              <a:ext uri="{FF2B5EF4-FFF2-40B4-BE49-F238E27FC236}">
                <a16:creationId xmlns:a16="http://schemas.microsoft.com/office/drawing/2014/main" id="{A5AFCC19-77EC-34FB-C5D6-F1FC3049F4F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7149"/>
          <a:stretch/>
        </p:blipFill>
        <p:spPr>
          <a:xfrm>
            <a:off x="6225573" y="866607"/>
            <a:ext cx="2798111" cy="1487424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7" name="Conector: angular 16">
            <a:extLst>
              <a:ext uri="{FF2B5EF4-FFF2-40B4-BE49-F238E27FC236}">
                <a16:creationId xmlns:a16="http://schemas.microsoft.com/office/drawing/2014/main" id="{1BCE985F-4FA3-4BDC-8BC1-B68B35FE303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495791" y="1402046"/>
            <a:ext cx="1296402" cy="1043005"/>
          </a:xfrm>
          <a:prstGeom prst="bentConnector3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0131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nterfaz de usuario gráfica, Tabla&#10;&#10;Descripción generada automáticamente">
            <a:extLst>
              <a:ext uri="{FF2B5EF4-FFF2-40B4-BE49-F238E27FC236}">
                <a16:creationId xmlns:a16="http://schemas.microsoft.com/office/drawing/2014/main" id="{6EDB92C3-9F62-CF9A-B66F-B00A3EF991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190" y="1917715"/>
            <a:ext cx="2546795" cy="2442711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2" name="Imagen 11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62A8992F-1C8B-1A8B-A1D6-BF4765C227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520" y="1756310"/>
            <a:ext cx="2509972" cy="3297743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3" name="Imagen 12" descr="Imagen que contiene lego, juguete, reloj&#10;&#10;El contenido generado por IA puede ser incorrecto.">
            <a:extLst>
              <a:ext uri="{FF2B5EF4-FFF2-40B4-BE49-F238E27FC236}">
                <a16:creationId xmlns:a16="http://schemas.microsoft.com/office/drawing/2014/main" id="{EF906DB9-10C8-4220-3CA8-03C1BEB7A5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045" y="1756310"/>
            <a:ext cx="2376430" cy="3297743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1A15B8B2-55E9-DD96-691A-DAA03C418A86}"/>
              </a:ext>
            </a:extLst>
          </p:cNvPr>
          <p:cNvSpPr txBox="1"/>
          <p:nvPr/>
        </p:nvSpPr>
        <p:spPr>
          <a:xfrm>
            <a:off x="5775158" y="4360426"/>
            <a:ext cx="31522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1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https://www.recolecta.fecyt.es/sites/default/files/documents/2022GuiaEvaluacionRecolecta.pdf</a:t>
            </a:r>
            <a:r>
              <a:rPr lang="es-ES" sz="1100" dirty="0"/>
              <a:t> 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AB0E785-D1F1-D098-BC52-B25B3A1C8C4D}"/>
              </a:ext>
            </a:extLst>
          </p:cNvPr>
          <p:cNvSpPr txBox="1"/>
          <p:nvPr/>
        </p:nvSpPr>
        <p:spPr>
          <a:xfrm>
            <a:off x="1" y="440743"/>
            <a:ext cx="5876144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/>
              <a:t>Guide for the Evaluation of Institutional Research Repositories</a:t>
            </a:r>
            <a:endParaRPr lang="en-US" dirty="0"/>
          </a:p>
          <a:p>
            <a:pPr>
              <a:buNone/>
            </a:pPr>
            <a:r>
              <a:rPr lang="en-US" sz="1050" dirty="0"/>
              <a:t>The </a:t>
            </a:r>
            <a:r>
              <a:rPr lang="en-US" sz="1050" i="1" dirty="0"/>
              <a:t>Guide for the Evaluation of Institutional Research Repositories</a:t>
            </a:r>
            <a:r>
              <a:rPr lang="en-US" sz="1050" dirty="0"/>
              <a:t> provides the entire national community with a set of guidelines, based on existing international criteria, that ensure the interoperability of all open access resources and guarantee high-quality access to their contents. In addition, this guide also includes the mandatory criteria established by RECOLECTA for admission to its platform.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27ADA6A-E43A-FEE1-5E91-1BECB4AD113E}"/>
              </a:ext>
            </a:extLst>
          </p:cNvPr>
          <p:cNvSpPr txBox="1"/>
          <p:nvPr/>
        </p:nvSpPr>
        <p:spPr>
          <a:xfrm>
            <a:off x="6149716" y="710047"/>
            <a:ext cx="154773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100" b="1" dirty="0" err="1"/>
              <a:t>Evaluation</a:t>
            </a:r>
            <a:r>
              <a:rPr lang="es-ES" sz="1100" b="1" dirty="0"/>
              <a:t> </a:t>
            </a:r>
            <a:r>
              <a:rPr lang="es-ES" sz="1100" b="1" dirty="0" err="1"/>
              <a:t>criteria</a:t>
            </a:r>
            <a:endParaRPr lang="es-ES" sz="1100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049CC7C-56CC-B4FB-8ED8-7E478A857160}"/>
              </a:ext>
            </a:extLst>
          </p:cNvPr>
          <p:cNvSpPr txBox="1"/>
          <p:nvPr/>
        </p:nvSpPr>
        <p:spPr>
          <a:xfrm>
            <a:off x="6149716" y="948574"/>
            <a:ext cx="262502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SzPts val="1100"/>
            </a:pPr>
            <a:r>
              <a:rPr lang="en-US" sz="1100" b="1" dirty="0">
                <a:latin typeface="Inter Light"/>
                <a:ea typeface="Inter Light"/>
                <a:sym typeface="Inter Light"/>
              </a:rPr>
              <a:t>Technical elements</a:t>
            </a:r>
          </a:p>
          <a:p>
            <a:pPr>
              <a:buSzPts val="1100"/>
            </a:pPr>
            <a:r>
              <a:rPr lang="en-US" sz="1100" b="1" dirty="0">
                <a:latin typeface="Inter Light"/>
                <a:ea typeface="Inter Light"/>
                <a:sym typeface="Inter Light"/>
              </a:rPr>
              <a:t>/items within criteria</a:t>
            </a:r>
            <a:endParaRPr lang="es-ES" sz="1800" b="1" dirty="0">
              <a:latin typeface="Inter Light"/>
              <a:ea typeface="Inter Light"/>
              <a:sym typeface="Inter Light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775B7C7-AE82-48B7-889D-1D19DE41FD31}"/>
              </a:ext>
            </a:extLst>
          </p:cNvPr>
          <p:cNvSpPr txBox="1"/>
          <p:nvPr/>
        </p:nvSpPr>
        <p:spPr>
          <a:xfrm>
            <a:off x="6149716" y="1348506"/>
            <a:ext cx="289056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50" b="1" dirty="0" err="1">
                <a:latin typeface="Inter Light" panose="020B0604020202020204" charset="0"/>
                <a:ea typeface="Inter Light" panose="020B0604020202020204" charset="0"/>
              </a:rPr>
              <a:t>Controlled</a:t>
            </a:r>
            <a:r>
              <a:rPr lang="es-ES" sz="1050" b="1" dirty="0">
                <a:latin typeface="Inter Light" panose="020B0604020202020204" charset="0"/>
                <a:ea typeface="Inter Light" panose="020B0604020202020204" charset="0"/>
              </a:rPr>
              <a:t> </a:t>
            </a:r>
            <a:r>
              <a:rPr lang="es-ES" sz="1050" b="1" dirty="0" err="1">
                <a:latin typeface="Inter Light" panose="020B0604020202020204" charset="0"/>
                <a:ea typeface="Inter Light" panose="020B0604020202020204" charset="0"/>
              </a:rPr>
              <a:t>vocabularies</a:t>
            </a:r>
            <a:endParaRPr lang="es-ES" sz="1050" b="1" dirty="0">
              <a:latin typeface="Inter Light" panose="020B0604020202020204" charset="0"/>
              <a:ea typeface="Inter Light" panose="020B0604020202020204" charset="0"/>
            </a:endParaRPr>
          </a:p>
          <a:p>
            <a:r>
              <a:rPr lang="es-ES" sz="1050" b="1" dirty="0">
                <a:latin typeface="Inter Light" panose="020B0604020202020204" charset="0"/>
                <a:ea typeface="Inter Light" panose="020B0604020202020204" charset="0"/>
              </a:rPr>
              <a:t>/</a:t>
            </a:r>
            <a:r>
              <a:rPr lang="es-ES" sz="1050" b="1" dirty="0" err="1">
                <a:latin typeface="Inter Light" panose="020B0604020202020204" charset="0"/>
                <a:ea typeface="Inter Light" panose="020B0604020202020204" charset="0"/>
              </a:rPr>
              <a:t>standardized</a:t>
            </a:r>
            <a:r>
              <a:rPr lang="es-ES" sz="1050" b="1" dirty="0">
                <a:latin typeface="Inter Light" panose="020B0604020202020204" charset="0"/>
                <a:ea typeface="Inter Light" panose="020B0604020202020204" charset="0"/>
              </a:rPr>
              <a:t> </a:t>
            </a:r>
            <a:r>
              <a:rPr lang="es-ES" sz="1050" b="1" dirty="0" err="1">
                <a:latin typeface="Inter Light" panose="020B0604020202020204" charset="0"/>
                <a:ea typeface="Inter Light" panose="020B0604020202020204" charset="0"/>
              </a:rPr>
              <a:t>metadata</a:t>
            </a:r>
            <a:endParaRPr lang="es-ES" sz="1050" b="1" dirty="0">
              <a:latin typeface="Inter Light" panose="020B0604020202020204" charset="0"/>
              <a:ea typeface="Inter Light" panose="020B0604020202020204" charset="0"/>
            </a:endParaRPr>
          </a:p>
        </p:txBody>
      </p:sp>
      <p:sp>
        <p:nvSpPr>
          <p:cNvPr id="7" name="Flecha: a la derecha 6">
            <a:extLst>
              <a:ext uri="{FF2B5EF4-FFF2-40B4-BE49-F238E27FC236}">
                <a16:creationId xmlns:a16="http://schemas.microsoft.com/office/drawing/2014/main" id="{A890C171-BEF9-AED2-D46B-270F6433BE11}"/>
              </a:ext>
            </a:extLst>
          </p:cNvPr>
          <p:cNvSpPr/>
          <p:nvPr/>
        </p:nvSpPr>
        <p:spPr>
          <a:xfrm>
            <a:off x="7543799" y="741002"/>
            <a:ext cx="307299" cy="20757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Flecha: a la derecha 7">
            <a:extLst>
              <a:ext uri="{FF2B5EF4-FFF2-40B4-BE49-F238E27FC236}">
                <a16:creationId xmlns:a16="http://schemas.microsoft.com/office/drawing/2014/main" id="{01C2B657-3024-BAC2-5F29-4FCD5EA66F7B}"/>
              </a:ext>
            </a:extLst>
          </p:cNvPr>
          <p:cNvSpPr/>
          <p:nvPr/>
        </p:nvSpPr>
        <p:spPr>
          <a:xfrm>
            <a:off x="7697448" y="1060231"/>
            <a:ext cx="307299" cy="20757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Flecha: a la derecha 8">
            <a:extLst>
              <a:ext uri="{FF2B5EF4-FFF2-40B4-BE49-F238E27FC236}">
                <a16:creationId xmlns:a16="http://schemas.microsoft.com/office/drawing/2014/main" id="{518DDA21-3ACF-6612-93B8-B6D85DD1BFCD}"/>
              </a:ext>
            </a:extLst>
          </p:cNvPr>
          <p:cNvSpPr/>
          <p:nvPr/>
        </p:nvSpPr>
        <p:spPr>
          <a:xfrm>
            <a:off x="7851097" y="1465331"/>
            <a:ext cx="307299" cy="20757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E143A9E-D8CA-8D0E-8C44-872326DD25D4}"/>
              </a:ext>
            </a:extLst>
          </p:cNvPr>
          <p:cNvSpPr txBox="1"/>
          <p:nvPr/>
        </p:nvSpPr>
        <p:spPr>
          <a:xfrm>
            <a:off x="7971020" y="696430"/>
            <a:ext cx="539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8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A21B0430-0167-B7C0-B75B-30D4D8BF8BB8}"/>
              </a:ext>
            </a:extLst>
          </p:cNvPr>
          <p:cNvSpPr txBox="1"/>
          <p:nvPr/>
        </p:nvSpPr>
        <p:spPr>
          <a:xfrm>
            <a:off x="8008698" y="1010128"/>
            <a:ext cx="539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86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9AAAB30-2B19-58E0-F87F-CE51FA509BF0}"/>
              </a:ext>
            </a:extLst>
          </p:cNvPr>
          <p:cNvSpPr txBox="1"/>
          <p:nvPr/>
        </p:nvSpPr>
        <p:spPr>
          <a:xfrm>
            <a:off x="8162347" y="1425538"/>
            <a:ext cx="539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3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E4655B81-321C-4C03-71AA-803BBBDAB8A0}"/>
              </a:ext>
            </a:extLst>
          </p:cNvPr>
          <p:cNvSpPr/>
          <p:nvPr/>
        </p:nvSpPr>
        <p:spPr>
          <a:xfrm>
            <a:off x="6149716" y="696430"/>
            <a:ext cx="2376430" cy="115416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3712927"/>
      </p:ext>
    </p:extLst>
  </p:cSld>
  <p:clrMapOvr>
    <a:masterClrMapping/>
  </p:clrMapOvr>
</p:sld>
</file>

<file path=ppt/theme/theme1.xml><?xml version="1.0" encoding="utf-8"?>
<a:theme xmlns:a="http://schemas.openxmlformats.org/drawingml/2006/main" name="1_Flujo">
  <a:themeElements>
    <a:clrScheme name="Flujo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888</TotalTime>
  <Words>807</Words>
  <Application>Microsoft Office PowerPoint</Application>
  <PresentationFormat>On-screen Show (16:9)</PresentationFormat>
  <Paragraphs>137</Paragraphs>
  <Slides>32</Slides>
  <Notes>8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1_Flujo</vt:lpstr>
      <vt:lpstr>PowerPoint Presentation</vt:lpstr>
      <vt:lpstr>FECYT Action Plan </vt:lpstr>
      <vt:lpstr>Certification</vt:lpstr>
      <vt:lpstr>FECYT SERVICES TO REPOSITORIES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¿Cómo puedo conocer más sobre esta iniciativa?</vt:lpstr>
      <vt:lpstr>FECYT Seal: quality of national OA repositories </vt:lpstr>
      <vt:lpstr>PowerPoint Presentation</vt:lpstr>
      <vt:lpstr>PowerPoint Presentation</vt:lpstr>
      <vt:lpstr>EC Participant Portal - Reporting - Publications (OpenAIRE)</vt:lpstr>
      <vt:lpstr>PowerPoint Presentation</vt:lpstr>
      <vt:lpstr>PowerPoint Presentation</vt:lpstr>
      <vt:lpstr>FECYT Alliances &amp; Collaboration </vt:lpstr>
      <vt:lpstr>PowerPoint Presentation</vt:lpstr>
      <vt:lpstr>OpenAIRE Services Catalogue  </vt:lpstr>
      <vt:lpstr>OpenAIRE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PLATICA. A New Digital Platform to Boost Open Science - DOING</vt:lpstr>
      <vt:lpstr>Future prospects</vt:lpstr>
      <vt:lpstr>PowerPoint Presentation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Nuria Molinero Marchante</dc:creator>
  <cp:lastModifiedBy>Laura Valeria Bonora Eve</cp:lastModifiedBy>
  <cp:revision>74</cp:revision>
  <dcterms:modified xsi:type="dcterms:W3CDTF">2026-02-09T12:53:53Z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b742207-f172-4f87-acf3-9b9d90861219_Enabled">
    <vt:lpwstr>true</vt:lpwstr>
  </property>
  <property fmtid="{D5CDD505-2E9C-101B-9397-08002B2CF9AE}" pid="3" name="MSIP_Label_8b742207-f172-4f87-acf3-9b9d90861219_SetDate">
    <vt:lpwstr>2026-02-09T12:53:53Z</vt:lpwstr>
  </property>
  <property fmtid="{D5CDD505-2E9C-101B-9397-08002B2CF9AE}" pid="4" name="MSIP_Label_8b742207-f172-4f87-acf3-9b9d90861219_Method">
    <vt:lpwstr>Standard</vt:lpwstr>
  </property>
  <property fmtid="{D5CDD505-2E9C-101B-9397-08002B2CF9AE}" pid="5" name="MSIP_Label_8b742207-f172-4f87-acf3-9b9d90861219_Name">
    <vt:lpwstr>Internal</vt:lpwstr>
  </property>
  <property fmtid="{D5CDD505-2E9C-101B-9397-08002B2CF9AE}" pid="6" name="MSIP_Label_8b742207-f172-4f87-acf3-9b9d90861219_SiteId">
    <vt:lpwstr>4a39c578-6df0-42b9-a7e0-e9eac6d91816</vt:lpwstr>
  </property>
  <property fmtid="{D5CDD505-2E9C-101B-9397-08002B2CF9AE}" pid="7" name="MSIP_Label_8b742207-f172-4f87-acf3-9b9d90861219_ActionId">
    <vt:lpwstr>e491b85c-e9a7-4119-b727-6e4f2aba5c63</vt:lpwstr>
  </property>
  <property fmtid="{D5CDD505-2E9C-101B-9397-08002B2CF9AE}" pid="8" name="MSIP_Label_8b742207-f172-4f87-acf3-9b9d90861219_ContentBits">
    <vt:lpwstr>0</vt:lpwstr>
  </property>
  <property fmtid="{D5CDD505-2E9C-101B-9397-08002B2CF9AE}" pid="9" name="MSIP_Label_8b742207-f172-4f87-acf3-9b9d90861219_Tag">
    <vt:lpwstr>10, 3, 0, 2</vt:lpwstr>
  </property>
</Properties>
</file>