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8288000" cy="10287000"/>
  <p:notesSz cx="6858000" cy="9144000"/>
  <p:embeddedFontLst>
    <p:embeddedFont>
      <p:font typeface="Be Vietnam" panose="020B0604020202020204" charset="0"/>
      <p:regular r:id="rId10"/>
    </p:embeddedFont>
    <p:embeddedFont>
      <p:font typeface="Be Vietnam Medium" panose="020B0604020202020204" charset="0"/>
      <p:regular r:id="rId11"/>
    </p:embeddedFont>
    <p:embeddedFont>
      <p:font typeface="Be Vietnam Ultra-Bold" panose="020B0604020202020204" charset="0"/>
      <p:regular r:id="rId12"/>
    </p:embeddedFont>
    <p:embeddedFont>
      <p:font typeface="Montserrat" panose="00000500000000000000" pitchFamily="2" charset="0"/>
      <p:regular r:id="rId13"/>
    </p:embeddedFont>
    <p:embeddedFont>
      <p:font typeface="Montserrat Bold" panose="00000800000000000000" charset="0"/>
      <p:regular r:id="rId14"/>
    </p:embeddedFont>
    <p:embeddedFont>
      <p:font typeface="Montserrat Medium" panose="00000600000000000000" pitchFamily="2" charset="0"/>
      <p:regular r:id="rId1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62" d="100"/>
          <a:sy n="62" d="100"/>
        </p:scale>
        <p:origin x="1278" y="4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sv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civica.openaire.eu" TargetMode="External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0396053" y="0"/>
            <a:ext cx="7891947" cy="10287000"/>
            <a:chOff x="0" y="0"/>
            <a:chExt cx="811146" cy="105731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1146" cy="1057313"/>
            </a:xfrm>
            <a:custGeom>
              <a:avLst/>
              <a:gdLst/>
              <a:ahLst/>
              <a:cxnLst/>
              <a:rect l="l" t="t" r="r" b="b"/>
              <a:pathLst>
                <a:path w="811146" h="1057313">
                  <a:moveTo>
                    <a:pt x="0" y="0"/>
                  </a:moveTo>
                  <a:lnTo>
                    <a:pt x="811146" y="0"/>
                  </a:lnTo>
                  <a:lnTo>
                    <a:pt x="811146" y="1057313"/>
                  </a:lnTo>
                  <a:lnTo>
                    <a:pt x="0" y="1057313"/>
                  </a:lnTo>
                  <a:close/>
                </a:path>
              </a:pathLst>
            </a:custGeom>
            <a:blipFill>
              <a:blip r:embed="rId2"/>
              <a:stretch>
                <a:fillRect t="-7574" b="-7574"/>
              </a:stretch>
            </a:blipFill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4" name="Freeform 4"/>
          <p:cNvSpPr/>
          <p:nvPr/>
        </p:nvSpPr>
        <p:spPr>
          <a:xfrm>
            <a:off x="-1421461" y="8461838"/>
            <a:ext cx="4024155" cy="6938198"/>
          </a:xfrm>
          <a:custGeom>
            <a:avLst/>
            <a:gdLst/>
            <a:ahLst/>
            <a:cxnLst/>
            <a:rect l="l" t="t" r="r" b="b"/>
            <a:pathLst>
              <a:path w="4024155" h="6938198">
                <a:moveTo>
                  <a:pt x="0" y="0"/>
                </a:moveTo>
                <a:lnTo>
                  <a:pt x="4024155" y="0"/>
                </a:lnTo>
                <a:lnTo>
                  <a:pt x="4024155" y="6938198"/>
                </a:lnTo>
                <a:lnTo>
                  <a:pt x="0" y="693819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5" name="Freeform 5"/>
          <p:cNvSpPr/>
          <p:nvPr/>
        </p:nvSpPr>
        <p:spPr>
          <a:xfrm>
            <a:off x="457381" y="590784"/>
            <a:ext cx="1142637" cy="1414553"/>
          </a:xfrm>
          <a:custGeom>
            <a:avLst/>
            <a:gdLst/>
            <a:ahLst/>
            <a:cxnLst/>
            <a:rect l="l" t="t" r="r" b="b"/>
            <a:pathLst>
              <a:path w="1142637" h="1414553">
                <a:moveTo>
                  <a:pt x="0" y="0"/>
                </a:moveTo>
                <a:lnTo>
                  <a:pt x="1142638" y="0"/>
                </a:lnTo>
                <a:lnTo>
                  <a:pt x="1142638" y="1414553"/>
                </a:lnTo>
                <a:lnTo>
                  <a:pt x="0" y="141455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6" name="Freeform 6"/>
          <p:cNvSpPr/>
          <p:nvPr/>
        </p:nvSpPr>
        <p:spPr>
          <a:xfrm flipV="1">
            <a:off x="6638368" y="-4924899"/>
            <a:ext cx="3757685" cy="6478768"/>
          </a:xfrm>
          <a:custGeom>
            <a:avLst/>
            <a:gdLst/>
            <a:ahLst/>
            <a:cxnLst/>
            <a:rect l="l" t="t" r="r" b="b"/>
            <a:pathLst>
              <a:path w="3757685" h="6478768">
                <a:moveTo>
                  <a:pt x="0" y="6478768"/>
                </a:moveTo>
                <a:lnTo>
                  <a:pt x="3757685" y="6478768"/>
                </a:lnTo>
                <a:lnTo>
                  <a:pt x="3757685" y="0"/>
                </a:lnTo>
                <a:lnTo>
                  <a:pt x="0" y="0"/>
                </a:lnTo>
                <a:lnTo>
                  <a:pt x="0" y="6478768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7" name="Freeform 7"/>
          <p:cNvSpPr/>
          <p:nvPr/>
        </p:nvSpPr>
        <p:spPr>
          <a:xfrm>
            <a:off x="15988022" y="8628630"/>
            <a:ext cx="3757685" cy="6478768"/>
          </a:xfrm>
          <a:custGeom>
            <a:avLst/>
            <a:gdLst/>
            <a:ahLst/>
            <a:cxnLst/>
            <a:rect l="l" t="t" r="r" b="b"/>
            <a:pathLst>
              <a:path w="3757685" h="6478768">
                <a:moveTo>
                  <a:pt x="0" y="0"/>
                </a:moveTo>
                <a:lnTo>
                  <a:pt x="3757685" y="0"/>
                </a:lnTo>
                <a:lnTo>
                  <a:pt x="3757685" y="6478768"/>
                </a:lnTo>
                <a:lnTo>
                  <a:pt x="0" y="647876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8" name="Freeform 8"/>
          <p:cNvSpPr/>
          <p:nvPr/>
        </p:nvSpPr>
        <p:spPr>
          <a:xfrm>
            <a:off x="317930" y="9258300"/>
            <a:ext cx="1672219" cy="585277"/>
          </a:xfrm>
          <a:custGeom>
            <a:avLst/>
            <a:gdLst/>
            <a:ahLst/>
            <a:cxnLst/>
            <a:rect l="l" t="t" r="r" b="b"/>
            <a:pathLst>
              <a:path w="1672219" h="585277">
                <a:moveTo>
                  <a:pt x="0" y="0"/>
                </a:moveTo>
                <a:lnTo>
                  <a:pt x="1672220" y="0"/>
                </a:lnTo>
                <a:lnTo>
                  <a:pt x="1672220" y="585277"/>
                </a:lnTo>
                <a:lnTo>
                  <a:pt x="0" y="585277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9" name="TextBox 9"/>
          <p:cNvSpPr txBox="1"/>
          <p:nvPr/>
        </p:nvSpPr>
        <p:spPr>
          <a:xfrm>
            <a:off x="590616" y="2684187"/>
            <a:ext cx="9059010" cy="40146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873"/>
              </a:lnSpc>
            </a:pPr>
            <a:r>
              <a:rPr lang="en-US" sz="7223" b="1" spc="115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IE Repository: a Key Infrastructure for Research Support.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179507" y="7368188"/>
            <a:ext cx="7336884" cy="19890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4319"/>
              </a:lnSpc>
            </a:pPr>
            <a:r>
              <a:rPr lang="en-US" sz="4193" b="1" spc="67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Patricia Riba</a:t>
            </a:r>
          </a:p>
          <a:p>
            <a:pPr algn="r">
              <a:lnSpc>
                <a:spcPts val="3907"/>
              </a:lnSpc>
            </a:pPr>
            <a:r>
              <a:rPr lang="en-US" sz="3793" spc="6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IE University Library</a:t>
            </a:r>
          </a:p>
          <a:p>
            <a:pPr algn="r">
              <a:lnSpc>
                <a:spcPts val="3701"/>
              </a:lnSpc>
            </a:pPr>
            <a:endParaRPr lang="en-US" sz="3793" spc="6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algn="r">
              <a:lnSpc>
                <a:spcPts val="3701"/>
              </a:lnSpc>
            </a:pPr>
            <a:r>
              <a:rPr lang="en-US" sz="3593" spc="57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patricia.riba@ie.edu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771747" y="6779316"/>
            <a:ext cx="7130111" cy="1900539"/>
            <a:chOff x="0" y="0"/>
            <a:chExt cx="2006522" cy="534841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006522" cy="534841"/>
            </a:xfrm>
            <a:custGeom>
              <a:avLst/>
              <a:gdLst/>
              <a:ahLst/>
              <a:cxnLst/>
              <a:rect l="l" t="t" r="r" b="b"/>
              <a:pathLst>
                <a:path w="2006522" h="534841">
                  <a:moveTo>
                    <a:pt x="38003" y="0"/>
                  </a:moveTo>
                  <a:lnTo>
                    <a:pt x="1968518" y="0"/>
                  </a:lnTo>
                  <a:cubicBezTo>
                    <a:pt x="1978598" y="0"/>
                    <a:pt x="1988264" y="4004"/>
                    <a:pt x="1995391" y="11131"/>
                  </a:cubicBezTo>
                  <a:cubicBezTo>
                    <a:pt x="2002518" y="18258"/>
                    <a:pt x="2006522" y="27924"/>
                    <a:pt x="2006522" y="38003"/>
                  </a:cubicBezTo>
                  <a:lnTo>
                    <a:pt x="2006522" y="496837"/>
                  </a:lnTo>
                  <a:cubicBezTo>
                    <a:pt x="2006522" y="506916"/>
                    <a:pt x="2002518" y="516583"/>
                    <a:pt x="1995391" y="523710"/>
                  </a:cubicBezTo>
                  <a:cubicBezTo>
                    <a:pt x="1988264" y="530837"/>
                    <a:pt x="1978598" y="534841"/>
                    <a:pt x="1968518" y="534841"/>
                  </a:cubicBezTo>
                  <a:lnTo>
                    <a:pt x="38003" y="534841"/>
                  </a:lnTo>
                  <a:cubicBezTo>
                    <a:pt x="27924" y="534841"/>
                    <a:pt x="18258" y="530837"/>
                    <a:pt x="11131" y="523710"/>
                  </a:cubicBezTo>
                  <a:cubicBezTo>
                    <a:pt x="4004" y="516583"/>
                    <a:pt x="0" y="506916"/>
                    <a:pt x="0" y="496837"/>
                  </a:cubicBezTo>
                  <a:lnTo>
                    <a:pt x="0" y="38003"/>
                  </a:lnTo>
                  <a:cubicBezTo>
                    <a:pt x="0" y="27924"/>
                    <a:pt x="4004" y="18258"/>
                    <a:pt x="11131" y="11131"/>
                  </a:cubicBezTo>
                  <a:cubicBezTo>
                    <a:pt x="18258" y="4004"/>
                    <a:pt x="27924" y="0"/>
                    <a:pt x="38003" y="0"/>
                  </a:cubicBezTo>
                  <a:close/>
                </a:path>
              </a:pathLst>
            </a:custGeom>
            <a:solidFill>
              <a:srgbClr val="D4E5F7"/>
            </a:solidFill>
          </p:spPr>
          <p:txBody>
            <a:bodyPr/>
            <a:lstStyle/>
            <a:p>
              <a:endParaRPr lang="es-ES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28575"/>
              <a:ext cx="2006522" cy="56341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43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771747" y="4582799"/>
            <a:ext cx="7130111" cy="1920461"/>
            <a:chOff x="0" y="0"/>
            <a:chExt cx="2006522" cy="54044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006522" cy="540447"/>
            </a:xfrm>
            <a:custGeom>
              <a:avLst/>
              <a:gdLst/>
              <a:ahLst/>
              <a:cxnLst/>
              <a:rect l="l" t="t" r="r" b="b"/>
              <a:pathLst>
                <a:path w="2006522" h="540447">
                  <a:moveTo>
                    <a:pt x="38003" y="0"/>
                  </a:moveTo>
                  <a:lnTo>
                    <a:pt x="1968518" y="0"/>
                  </a:lnTo>
                  <a:cubicBezTo>
                    <a:pt x="1978598" y="0"/>
                    <a:pt x="1988264" y="4004"/>
                    <a:pt x="1995391" y="11131"/>
                  </a:cubicBezTo>
                  <a:cubicBezTo>
                    <a:pt x="2002518" y="18258"/>
                    <a:pt x="2006522" y="27924"/>
                    <a:pt x="2006522" y="38003"/>
                  </a:cubicBezTo>
                  <a:lnTo>
                    <a:pt x="2006522" y="502444"/>
                  </a:lnTo>
                  <a:cubicBezTo>
                    <a:pt x="2006522" y="512523"/>
                    <a:pt x="2002518" y="522189"/>
                    <a:pt x="1995391" y="529316"/>
                  </a:cubicBezTo>
                  <a:cubicBezTo>
                    <a:pt x="1988264" y="536443"/>
                    <a:pt x="1978598" y="540447"/>
                    <a:pt x="1968518" y="540447"/>
                  </a:cubicBezTo>
                  <a:lnTo>
                    <a:pt x="38003" y="540447"/>
                  </a:lnTo>
                  <a:cubicBezTo>
                    <a:pt x="27924" y="540447"/>
                    <a:pt x="18258" y="536443"/>
                    <a:pt x="11131" y="529316"/>
                  </a:cubicBezTo>
                  <a:cubicBezTo>
                    <a:pt x="4004" y="522189"/>
                    <a:pt x="0" y="512523"/>
                    <a:pt x="0" y="502444"/>
                  </a:cubicBezTo>
                  <a:lnTo>
                    <a:pt x="0" y="38003"/>
                  </a:lnTo>
                  <a:cubicBezTo>
                    <a:pt x="0" y="27924"/>
                    <a:pt x="4004" y="18258"/>
                    <a:pt x="11131" y="11131"/>
                  </a:cubicBezTo>
                  <a:cubicBezTo>
                    <a:pt x="18258" y="4004"/>
                    <a:pt x="27924" y="0"/>
                    <a:pt x="38003" y="0"/>
                  </a:cubicBezTo>
                  <a:close/>
                </a:path>
              </a:pathLst>
            </a:custGeom>
            <a:solidFill>
              <a:srgbClr val="0048E1"/>
            </a:solidFill>
          </p:spPr>
          <p:txBody>
            <a:bodyPr/>
            <a:lstStyle/>
            <a:p>
              <a:endParaRPr lang="es-ES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28575"/>
              <a:ext cx="2006522" cy="56902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43"/>
                </a:lnSpc>
              </a:pPr>
              <a:endParaRPr/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2279431" y="5262151"/>
            <a:ext cx="6114743" cy="10808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903"/>
              </a:lnSpc>
            </a:pPr>
            <a:r>
              <a:rPr lang="en-US" sz="219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Academic outputs dispersed across multiple platforms, systems and individual spaces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2279431" y="4811428"/>
            <a:ext cx="5426858" cy="95592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827"/>
              </a:lnSpc>
            </a:pPr>
            <a:r>
              <a:rPr lang="en-US" sz="2899" b="1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Fragmented content</a:t>
            </a:r>
          </a:p>
          <a:p>
            <a:pPr algn="l">
              <a:lnSpc>
                <a:spcPts val="3827"/>
              </a:lnSpc>
            </a:pPr>
            <a:endParaRPr lang="en-US" sz="2899" b="1">
              <a:solidFill>
                <a:srgbClr val="FFFFFF"/>
              </a:solidFill>
              <a:latin typeface="Montserrat Bold"/>
              <a:ea typeface="Montserrat Bold"/>
              <a:cs typeface="Montserrat Bold"/>
              <a:sym typeface="Montserrat Bold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2279431" y="7439585"/>
            <a:ext cx="6114743" cy="7189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903"/>
              </a:lnSpc>
            </a:pPr>
            <a:r>
              <a:rPr lang="en-US" sz="2199">
                <a:solidFill>
                  <a:srgbClr val="000066"/>
                </a:solidFill>
                <a:latin typeface="Montserrat"/>
                <a:ea typeface="Montserrat"/>
                <a:cs typeface="Montserrat"/>
                <a:sym typeface="Montserrat"/>
              </a:rPr>
              <a:t>Challenges in ensuring sustained access and preservation over time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2279431" y="6988862"/>
            <a:ext cx="5426858" cy="47015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827"/>
              </a:lnSpc>
            </a:pPr>
            <a:r>
              <a:rPr lang="en-US" sz="2899" b="1">
                <a:solidFill>
                  <a:srgbClr val="000066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Limited preservation</a:t>
            </a:r>
          </a:p>
        </p:txBody>
      </p:sp>
      <p:grpSp>
        <p:nvGrpSpPr>
          <p:cNvPr id="12" name="Group 12"/>
          <p:cNvGrpSpPr/>
          <p:nvPr/>
        </p:nvGrpSpPr>
        <p:grpSpPr>
          <a:xfrm>
            <a:off x="9282112" y="4582799"/>
            <a:ext cx="6984965" cy="1920461"/>
            <a:chOff x="0" y="0"/>
            <a:chExt cx="2006522" cy="551677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2006522" cy="551677"/>
            </a:xfrm>
            <a:custGeom>
              <a:avLst/>
              <a:gdLst/>
              <a:ahLst/>
              <a:cxnLst/>
              <a:rect l="l" t="t" r="r" b="b"/>
              <a:pathLst>
                <a:path w="2006522" h="551677">
                  <a:moveTo>
                    <a:pt x="38793" y="0"/>
                  </a:moveTo>
                  <a:lnTo>
                    <a:pt x="1967729" y="0"/>
                  </a:lnTo>
                  <a:cubicBezTo>
                    <a:pt x="1978017" y="0"/>
                    <a:pt x="1987884" y="4087"/>
                    <a:pt x="1995160" y="11362"/>
                  </a:cubicBezTo>
                  <a:cubicBezTo>
                    <a:pt x="2002435" y="18637"/>
                    <a:pt x="2006522" y="28504"/>
                    <a:pt x="2006522" y="38793"/>
                  </a:cubicBezTo>
                  <a:lnTo>
                    <a:pt x="2006522" y="512884"/>
                  </a:lnTo>
                  <a:cubicBezTo>
                    <a:pt x="2006522" y="534309"/>
                    <a:pt x="1989154" y="551677"/>
                    <a:pt x="1967729" y="551677"/>
                  </a:cubicBezTo>
                  <a:lnTo>
                    <a:pt x="38793" y="551677"/>
                  </a:lnTo>
                  <a:cubicBezTo>
                    <a:pt x="28504" y="551677"/>
                    <a:pt x="18637" y="547590"/>
                    <a:pt x="11362" y="540315"/>
                  </a:cubicBezTo>
                  <a:cubicBezTo>
                    <a:pt x="4087" y="533040"/>
                    <a:pt x="0" y="523173"/>
                    <a:pt x="0" y="512884"/>
                  </a:cubicBezTo>
                  <a:lnTo>
                    <a:pt x="0" y="38793"/>
                  </a:lnTo>
                  <a:cubicBezTo>
                    <a:pt x="0" y="28504"/>
                    <a:pt x="4087" y="18637"/>
                    <a:pt x="11362" y="11362"/>
                  </a:cubicBezTo>
                  <a:cubicBezTo>
                    <a:pt x="18637" y="4087"/>
                    <a:pt x="28504" y="0"/>
                    <a:pt x="38793" y="0"/>
                  </a:cubicBezTo>
                  <a:close/>
                </a:path>
              </a:pathLst>
            </a:custGeom>
            <a:solidFill>
              <a:srgbClr val="46BEFF"/>
            </a:solidFill>
          </p:spPr>
          <p:txBody>
            <a:bodyPr/>
            <a:lstStyle/>
            <a:p>
              <a:endParaRPr lang="es-ES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-28575"/>
              <a:ext cx="2006522" cy="58025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43"/>
                </a:lnSpc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9282112" y="6779316"/>
            <a:ext cx="7130111" cy="1900539"/>
            <a:chOff x="0" y="0"/>
            <a:chExt cx="2006522" cy="534841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2006522" cy="534841"/>
            </a:xfrm>
            <a:custGeom>
              <a:avLst/>
              <a:gdLst/>
              <a:ahLst/>
              <a:cxnLst/>
              <a:rect l="l" t="t" r="r" b="b"/>
              <a:pathLst>
                <a:path w="2006522" h="534841">
                  <a:moveTo>
                    <a:pt x="38003" y="0"/>
                  </a:moveTo>
                  <a:lnTo>
                    <a:pt x="1968518" y="0"/>
                  </a:lnTo>
                  <a:cubicBezTo>
                    <a:pt x="1978598" y="0"/>
                    <a:pt x="1988264" y="4004"/>
                    <a:pt x="1995391" y="11131"/>
                  </a:cubicBezTo>
                  <a:cubicBezTo>
                    <a:pt x="2002518" y="18258"/>
                    <a:pt x="2006522" y="27924"/>
                    <a:pt x="2006522" y="38003"/>
                  </a:cubicBezTo>
                  <a:lnTo>
                    <a:pt x="2006522" y="496837"/>
                  </a:lnTo>
                  <a:cubicBezTo>
                    <a:pt x="2006522" y="506916"/>
                    <a:pt x="2002518" y="516583"/>
                    <a:pt x="1995391" y="523710"/>
                  </a:cubicBezTo>
                  <a:cubicBezTo>
                    <a:pt x="1988264" y="530837"/>
                    <a:pt x="1978598" y="534841"/>
                    <a:pt x="1968518" y="534841"/>
                  </a:cubicBezTo>
                  <a:lnTo>
                    <a:pt x="38003" y="534841"/>
                  </a:lnTo>
                  <a:cubicBezTo>
                    <a:pt x="27924" y="534841"/>
                    <a:pt x="18258" y="530837"/>
                    <a:pt x="11131" y="523710"/>
                  </a:cubicBezTo>
                  <a:cubicBezTo>
                    <a:pt x="4004" y="516583"/>
                    <a:pt x="0" y="506916"/>
                    <a:pt x="0" y="496837"/>
                  </a:cubicBezTo>
                  <a:lnTo>
                    <a:pt x="0" y="38003"/>
                  </a:lnTo>
                  <a:cubicBezTo>
                    <a:pt x="0" y="27924"/>
                    <a:pt x="4004" y="18258"/>
                    <a:pt x="11131" y="11131"/>
                  </a:cubicBezTo>
                  <a:cubicBezTo>
                    <a:pt x="18258" y="4004"/>
                    <a:pt x="27924" y="0"/>
                    <a:pt x="38003" y="0"/>
                  </a:cubicBezTo>
                  <a:close/>
                </a:path>
              </a:pathLst>
            </a:custGeom>
            <a:solidFill>
              <a:srgbClr val="FF914D"/>
            </a:solidFill>
          </p:spPr>
          <p:txBody>
            <a:bodyPr/>
            <a:lstStyle/>
            <a:p>
              <a:endParaRPr lang="es-ES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28575"/>
              <a:ext cx="2006522" cy="56341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43"/>
                </a:lnSpc>
              </a:pPr>
              <a:endParaRPr/>
            </a:p>
          </p:txBody>
        </p:sp>
      </p:grpSp>
      <p:sp>
        <p:nvSpPr>
          <p:cNvPr id="18" name="TextBox 18"/>
          <p:cNvSpPr txBox="1"/>
          <p:nvPr/>
        </p:nvSpPr>
        <p:spPr>
          <a:xfrm>
            <a:off x="9540621" y="5262151"/>
            <a:ext cx="6114743" cy="7189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903"/>
              </a:lnSpc>
            </a:pPr>
            <a:r>
              <a:rPr lang="en-US" sz="2199">
                <a:solidFill>
                  <a:srgbClr val="000066"/>
                </a:solidFill>
                <a:latin typeface="Montserrat"/>
                <a:ea typeface="Montserrat"/>
                <a:cs typeface="Montserrat"/>
                <a:sym typeface="Montserrat"/>
              </a:rPr>
              <a:t>Dissemination channels focused on visibility rather than long-term preservation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9540621" y="4811428"/>
            <a:ext cx="5426858" cy="47015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827"/>
              </a:lnSpc>
            </a:pPr>
            <a:r>
              <a:rPr lang="en-US" sz="2899" b="1">
                <a:solidFill>
                  <a:srgbClr val="000066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Short-term platforms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9540621" y="7439585"/>
            <a:ext cx="6114743" cy="10808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903"/>
              </a:lnSpc>
            </a:pPr>
            <a:r>
              <a:rPr lang="en-US" sz="219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Limited institutional oversight over how and where academic knowledge is managed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9540621" y="6988862"/>
            <a:ext cx="5426858" cy="95592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827"/>
              </a:lnSpc>
            </a:pPr>
            <a:r>
              <a:rPr lang="en-US" sz="2899" b="1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Lack of institutional control</a:t>
            </a:r>
          </a:p>
          <a:p>
            <a:pPr algn="l">
              <a:lnSpc>
                <a:spcPts val="3827"/>
              </a:lnSpc>
            </a:pPr>
            <a:endParaRPr lang="en-US" sz="2899" b="1">
              <a:solidFill>
                <a:srgbClr val="FFFFFF"/>
              </a:solidFill>
              <a:latin typeface="Montserrat Bold"/>
              <a:ea typeface="Montserrat Bold"/>
              <a:cs typeface="Montserrat Bold"/>
              <a:sym typeface="Montserrat Bold"/>
            </a:endParaRPr>
          </a:p>
        </p:txBody>
      </p:sp>
      <p:sp>
        <p:nvSpPr>
          <p:cNvPr id="22" name="TextBox 22"/>
          <p:cNvSpPr txBox="1"/>
          <p:nvPr/>
        </p:nvSpPr>
        <p:spPr>
          <a:xfrm>
            <a:off x="1771747" y="3501452"/>
            <a:ext cx="11869165" cy="6431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243"/>
              </a:lnSpc>
            </a:pPr>
            <a:r>
              <a:rPr lang="en-US" sz="4214">
                <a:solidFill>
                  <a:srgbClr val="FFFFFF"/>
                </a:solidFill>
                <a:latin typeface="Be Vietnam"/>
                <a:ea typeface="Be Vietnam"/>
                <a:cs typeface="Be Vietnam"/>
                <a:sym typeface="Be Vietnam"/>
              </a:rPr>
              <a:t>The problems we are responding to:</a:t>
            </a:r>
          </a:p>
        </p:txBody>
      </p:sp>
      <p:grpSp>
        <p:nvGrpSpPr>
          <p:cNvPr id="23" name="Group 23"/>
          <p:cNvGrpSpPr/>
          <p:nvPr/>
        </p:nvGrpSpPr>
        <p:grpSpPr>
          <a:xfrm rot="-9305284">
            <a:off x="-2826257" y="2179602"/>
            <a:ext cx="4155893" cy="4155893"/>
            <a:chOff x="0" y="0"/>
            <a:chExt cx="812800" cy="81280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D4E5F7">
                <a:alpha val="45882"/>
              </a:srgbClr>
            </a:solidFill>
          </p:spPr>
          <p:txBody>
            <a:bodyPr/>
            <a:lstStyle/>
            <a:p>
              <a:endParaRPr lang="es-ES"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76200" y="-9525"/>
              <a:ext cx="660400" cy="7461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562"/>
                </a:lnSpc>
              </a:pPr>
              <a:endParaRPr/>
            </a:p>
          </p:txBody>
        </p:sp>
      </p:grpSp>
      <p:grpSp>
        <p:nvGrpSpPr>
          <p:cNvPr id="26" name="Group 26"/>
          <p:cNvGrpSpPr/>
          <p:nvPr/>
        </p:nvGrpSpPr>
        <p:grpSpPr>
          <a:xfrm>
            <a:off x="15181354" y="-873868"/>
            <a:ext cx="4155893" cy="4155893"/>
            <a:chOff x="0" y="0"/>
            <a:chExt cx="812800" cy="812800"/>
          </a:xfrm>
        </p:grpSpPr>
        <p:sp>
          <p:nvSpPr>
            <p:cNvPr id="27" name="Freeform 2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D4E5F7"/>
            </a:solidFill>
          </p:spPr>
          <p:txBody>
            <a:bodyPr/>
            <a:lstStyle/>
            <a:p>
              <a:endParaRPr lang="es-ES"/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76200" y="-9525"/>
              <a:ext cx="660400" cy="7461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562"/>
                </a:lnSpc>
              </a:pPr>
              <a:endParaRPr/>
            </a:p>
          </p:txBody>
        </p:sp>
      </p:grpSp>
      <p:sp>
        <p:nvSpPr>
          <p:cNvPr id="29" name="TextBox 29"/>
          <p:cNvSpPr txBox="1"/>
          <p:nvPr/>
        </p:nvSpPr>
        <p:spPr>
          <a:xfrm>
            <a:off x="1141866" y="562034"/>
            <a:ext cx="12316393" cy="23131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007"/>
              </a:lnSpc>
            </a:pPr>
            <a:r>
              <a:rPr lang="en-US" sz="5005" b="1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Visibility is not enough: </a:t>
            </a:r>
          </a:p>
          <a:p>
            <a:pPr algn="ctr">
              <a:lnSpc>
                <a:spcPts val="5747"/>
              </a:lnSpc>
            </a:pPr>
            <a:r>
              <a:rPr lang="en-US" sz="4105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Many access options to the information, but fragmented dissemination</a:t>
            </a:r>
          </a:p>
        </p:txBody>
      </p:sp>
    </p:spTree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4E5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3999505" y="4332657"/>
            <a:ext cx="3495722" cy="2379778"/>
            <a:chOff x="0" y="0"/>
            <a:chExt cx="1193944" cy="812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193944" cy="812800"/>
            </a:xfrm>
            <a:custGeom>
              <a:avLst/>
              <a:gdLst/>
              <a:ahLst/>
              <a:cxnLst/>
              <a:rect l="l" t="t" r="r" b="b"/>
              <a:pathLst>
                <a:path w="1193944" h="812800">
                  <a:moveTo>
                    <a:pt x="596972" y="0"/>
                  </a:moveTo>
                  <a:cubicBezTo>
                    <a:pt x="267274" y="0"/>
                    <a:pt x="0" y="181951"/>
                    <a:pt x="0" y="406400"/>
                  </a:cubicBezTo>
                  <a:cubicBezTo>
                    <a:pt x="0" y="630849"/>
                    <a:pt x="267274" y="812800"/>
                    <a:pt x="596972" y="812800"/>
                  </a:cubicBezTo>
                  <a:cubicBezTo>
                    <a:pt x="926671" y="812800"/>
                    <a:pt x="1193944" y="630849"/>
                    <a:pt x="1193944" y="406400"/>
                  </a:cubicBezTo>
                  <a:cubicBezTo>
                    <a:pt x="1193944" y="181951"/>
                    <a:pt x="926671" y="0"/>
                    <a:pt x="596972" y="0"/>
                  </a:cubicBezTo>
                  <a:close/>
                </a:path>
              </a:pathLst>
            </a:custGeom>
            <a:solidFill>
              <a:srgbClr val="FF5C00">
                <a:alpha val="57647"/>
              </a:srgbClr>
            </a:solidFill>
          </p:spPr>
          <p:txBody>
            <a:bodyPr/>
            <a:lstStyle/>
            <a:p>
              <a:endParaRPr lang="es-ES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111932" y="47625"/>
              <a:ext cx="97008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43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3999505" y="1264994"/>
            <a:ext cx="3496320" cy="2380185"/>
            <a:chOff x="0" y="0"/>
            <a:chExt cx="1193944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193944" cy="812800"/>
            </a:xfrm>
            <a:custGeom>
              <a:avLst/>
              <a:gdLst/>
              <a:ahLst/>
              <a:cxnLst/>
              <a:rect l="l" t="t" r="r" b="b"/>
              <a:pathLst>
                <a:path w="1193944" h="812800">
                  <a:moveTo>
                    <a:pt x="596972" y="0"/>
                  </a:moveTo>
                  <a:cubicBezTo>
                    <a:pt x="267274" y="0"/>
                    <a:pt x="0" y="181951"/>
                    <a:pt x="0" y="406400"/>
                  </a:cubicBezTo>
                  <a:cubicBezTo>
                    <a:pt x="0" y="630849"/>
                    <a:pt x="267274" y="812800"/>
                    <a:pt x="596972" y="812800"/>
                  </a:cubicBezTo>
                  <a:cubicBezTo>
                    <a:pt x="926671" y="812800"/>
                    <a:pt x="1193944" y="630849"/>
                    <a:pt x="1193944" y="406400"/>
                  </a:cubicBezTo>
                  <a:cubicBezTo>
                    <a:pt x="1193944" y="181951"/>
                    <a:pt x="926671" y="0"/>
                    <a:pt x="596972" y="0"/>
                  </a:cubicBezTo>
                  <a:close/>
                </a:path>
              </a:pathLst>
            </a:custGeom>
            <a:solidFill>
              <a:srgbClr val="0048E1"/>
            </a:solidFill>
          </p:spPr>
          <p:txBody>
            <a:bodyPr/>
            <a:lstStyle/>
            <a:p>
              <a:endParaRPr lang="es-ES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111932" y="47625"/>
              <a:ext cx="97008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43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3998908" y="7142127"/>
            <a:ext cx="3496320" cy="2380185"/>
            <a:chOff x="0" y="0"/>
            <a:chExt cx="1193944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193944" cy="812800"/>
            </a:xfrm>
            <a:custGeom>
              <a:avLst/>
              <a:gdLst/>
              <a:ahLst/>
              <a:cxnLst/>
              <a:rect l="l" t="t" r="r" b="b"/>
              <a:pathLst>
                <a:path w="1193944" h="812800">
                  <a:moveTo>
                    <a:pt x="596972" y="0"/>
                  </a:moveTo>
                  <a:cubicBezTo>
                    <a:pt x="267274" y="0"/>
                    <a:pt x="0" y="181951"/>
                    <a:pt x="0" y="406400"/>
                  </a:cubicBezTo>
                  <a:cubicBezTo>
                    <a:pt x="0" y="630849"/>
                    <a:pt x="267274" y="812800"/>
                    <a:pt x="596972" y="812800"/>
                  </a:cubicBezTo>
                  <a:cubicBezTo>
                    <a:pt x="926671" y="812800"/>
                    <a:pt x="1193944" y="630849"/>
                    <a:pt x="1193944" y="406400"/>
                  </a:cubicBezTo>
                  <a:cubicBezTo>
                    <a:pt x="1193944" y="181951"/>
                    <a:pt x="926671" y="0"/>
                    <a:pt x="596972" y="0"/>
                  </a:cubicBezTo>
                  <a:close/>
                </a:path>
              </a:pathLst>
            </a:custGeom>
            <a:solidFill>
              <a:srgbClr val="46BEFF"/>
            </a:solidFill>
          </p:spPr>
          <p:txBody>
            <a:bodyPr/>
            <a:lstStyle/>
            <a:p>
              <a:endParaRPr lang="es-ES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111932" y="47625"/>
              <a:ext cx="97008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43"/>
                </a:lnSpc>
              </a:pPr>
              <a:endParaRPr/>
            </a:p>
          </p:txBody>
        </p:sp>
      </p:grpSp>
      <p:sp>
        <p:nvSpPr>
          <p:cNvPr id="11" name="Freeform 11"/>
          <p:cNvSpPr/>
          <p:nvPr/>
        </p:nvSpPr>
        <p:spPr>
          <a:xfrm>
            <a:off x="602966" y="2204879"/>
            <a:ext cx="12665814" cy="6348739"/>
          </a:xfrm>
          <a:custGeom>
            <a:avLst/>
            <a:gdLst/>
            <a:ahLst/>
            <a:cxnLst/>
            <a:rect l="l" t="t" r="r" b="b"/>
            <a:pathLst>
              <a:path w="12665814" h="6348739">
                <a:moveTo>
                  <a:pt x="0" y="0"/>
                </a:moveTo>
                <a:lnTo>
                  <a:pt x="12665814" y="0"/>
                </a:lnTo>
                <a:lnTo>
                  <a:pt x="12665814" y="6348740"/>
                </a:lnTo>
                <a:lnTo>
                  <a:pt x="0" y="634874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12" name="TextBox 12"/>
          <p:cNvSpPr txBox="1"/>
          <p:nvPr/>
        </p:nvSpPr>
        <p:spPr>
          <a:xfrm>
            <a:off x="2697691" y="596915"/>
            <a:ext cx="7832490" cy="9873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7572"/>
              </a:lnSpc>
              <a:spcBef>
                <a:spcPct val="0"/>
              </a:spcBef>
            </a:pPr>
            <a:r>
              <a:rPr lang="en-US" sz="7351" b="1" spc="-213">
                <a:solidFill>
                  <a:srgbClr val="000066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IEU Repository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4609502" y="1818817"/>
            <a:ext cx="2276326" cy="12344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59"/>
              </a:lnSpc>
            </a:pPr>
            <a:r>
              <a:rPr lang="en-US" sz="2399" b="1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 response to </a:t>
            </a:r>
          </a:p>
          <a:p>
            <a:pPr algn="ctr">
              <a:lnSpc>
                <a:spcPts val="3359"/>
              </a:lnSpc>
            </a:pPr>
            <a:r>
              <a:rPr lang="en-US" sz="2399" b="1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fragmented </a:t>
            </a:r>
          </a:p>
          <a:p>
            <a:pPr algn="ctr">
              <a:lnSpc>
                <a:spcPts val="3359"/>
              </a:lnSpc>
            </a:pPr>
            <a:r>
              <a:rPr lang="en-US" sz="2399" b="1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dissemination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4649909" y="4676726"/>
            <a:ext cx="2195512" cy="16535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59"/>
              </a:lnSpc>
            </a:pPr>
            <a:r>
              <a:rPr lang="en-US" sz="2399" b="1">
                <a:solidFill>
                  <a:srgbClr val="000066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Research, </a:t>
            </a:r>
          </a:p>
          <a:p>
            <a:pPr algn="ctr">
              <a:lnSpc>
                <a:spcPts val="3359"/>
              </a:lnSpc>
            </a:pPr>
            <a:r>
              <a:rPr lang="en-US" sz="2399" b="1">
                <a:solidFill>
                  <a:srgbClr val="000066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teaching and </a:t>
            </a:r>
          </a:p>
          <a:p>
            <a:pPr algn="ctr">
              <a:lnSpc>
                <a:spcPts val="3359"/>
              </a:lnSpc>
            </a:pPr>
            <a:r>
              <a:rPr lang="en-US" sz="2399" b="1">
                <a:solidFill>
                  <a:srgbClr val="000066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institutional</a:t>
            </a:r>
          </a:p>
          <a:p>
            <a:pPr algn="ctr">
              <a:lnSpc>
                <a:spcPts val="3359"/>
              </a:lnSpc>
            </a:pPr>
            <a:r>
              <a:rPr lang="en-US" sz="2399" b="1">
                <a:solidFill>
                  <a:srgbClr val="000066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knowledge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4281485" y="7905499"/>
            <a:ext cx="2932361" cy="8153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59"/>
              </a:lnSpc>
            </a:pPr>
            <a:r>
              <a:rPr lang="en-US" sz="2399" b="1">
                <a:solidFill>
                  <a:srgbClr val="000066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Long-term access </a:t>
            </a:r>
          </a:p>
          <a:p>
            <a:pPr algn="ctr">
              <a:lnSpc>
                <a:spcPts val="3359"/>
              </a:lnSpc>
            </a:pPr>
            <a:r>
              <a:rPr lang="en-US" sz="2399" b="1">
                <a:solidFill>
                  <a:srgbClr val="000066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and preservation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3195652" y="8930690"/>
            <a:ext cx="6836569" cy="58854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835"/>
              </a:lnSpc>
            </a:pPr>
            <a:r>
              <a:rPr lang="en-US" sz="3453">
                <a:solidFill>
                  <a:srgbClr val="000066"/>
                </a:solidFill>
                <a:latin typeface="Montserrat"/>
                <a:ea typeface="Montserrat"/>
                <a:cs typeface="Montserrat"/>
                <a:sym typeface="Montserrat"/>
              </a:rPr>
              <a:t>https://repositorio.ie.edu/home 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8710240" y="4926330"/>
            <a:ext cx="867519" cy="3962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59"/>
              </a:lnSpc>
              <a:spcBef>
                <a:spcPct val="0"/>
              </a:spcBef>
            </a:pPr>
            <a:r>
              <a:rPr lang="en-US" sz="2399" b="1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Texto</a:t>
            </a:r>
          </a:p>
        </p:txBody>
      </p:sp>
    </p:spTree>
  </p:cSld>
  <p:clrMapOvr>
    <a:masterClrMapping/>
  </p:clrMapOvr>
  <p:transition spd="slow">
    <p:cove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884917" y="495466"/>
            <a:ext cx="13467789" cy="1227339"/>
            <a:chOff x="0" y="0"/>
            <a:chExt cx="3686166" cy="335926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686166" cy="335926"/>
            </a:xfrm>
            <a:custGeom>
              <a:avLst/>
              <a:gdLst/>
              <a:ahLst/>
              <a:cxnLst/>
              <a:rect l="l" t="t" r="r" b="b"/>
              <a:pathLst>
                <a:path w="3686166" h="335926">
                  <a:moveTo>
                    <a:pt x="20120" y="0"/>
                  </a:moveTo>
                  <a:lnTo>
                    <a:pt x="3666046" y="0"/>
                  </a:lnTo>
                  <a:cubicBezTo>
                    <a:pt x="3671382" y="0"/>
                    <a:pt x="3676500" y="2120"/>
                    <a:pt x="3680273" y="5893"/>
                  </a:cubicBezTo>
                  <a:cubicBezTo>
                    <a:pt x="3684046" y="9666"/>
                    <a:pt x="3686166" y="14784"/>
                    <a:pt x="3686166" y="20120"/>
                  </a:cubicBezTo>
                  <a:lnTo>
                    <a:pt x="3686166" y="315806"/>
                  </a:lnTo>
                  <a:cubicBezTo>
                    <a:pt x="3686166" y="326918"/>
                    <a:pt x="3677158" y="335926"/>
                    <a:pt x="3666046" y="335926"/>
                  </a:cubicBezTo>
                  <a:lnTo>
                    <a:pt x="20120" y="335926"/>
                  </a:lnTo>
                  <a:cubicBezTo>
                    <a:pt x="14784" y="335926"/>
                    <a:pt x="9666" y="333806"/>
                    <a:pt x="5893" y="330033"/>
                  </a:cubicBezTo>
                  <a:cubicBezTo>
                    <a:pt x="2120" y="326260"/>
                    <a:pt x="0" y="321142"/>
                    <a:pt x="0" y="315806"/>
                  </a:cubicBezTo>
                  <a:lnTo>
                    <a:pt x="0" y="20120"/>
                  </a:lnTo>
                  <a:cubicBezTo>
                    <a:pt x="0" y="14784"/>
                    <a:pt x="2120" y="9666"/>
                    <a:pt x="5893" y="5893"/>
                  </a:cubicBezTo>
                  <a:cubicBezTo>
                    <a:pt x="9666" y="2120"/>
                    <a:pt x="14784" y="0"/>
                    <a:pt x="20120" y="0"/>
                  </a:cubicBezTo>
                  <a:close/>
                </a:path>
              </a:pathLst>
            </a:custGeom>
            <a:solidFill>
              <a:srgbClr val="000066"/>
            </a:solidFill>
          </p:spPr>
          <p:txBody>
            <a:bodyPr/>
            <a:lstStyle/>
            <a:p>
              <a:endParaRPr lang="es-ES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28575"/>
              <a:ext cx="3686166" cy="36450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43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9305284">
            <a:off x="-2815792" y="2167964"/>
            <a:ext cx="4155893" cy="4155893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46BEFF">
                <a:alpha val="45882"/>
              </a:srgbClr>
            </a:solidFill>
          </p:spPr>
          <p:txBody>
            <a:bodyPr/>
            <a:lstStyle/>
            <a:p>
              <a:endParaRPr lang="es-ES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-9525"/>
              <a:ext cx="660400" cy="7461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562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5557095" y="-1049246"/>
            <a:ext cx="4155893" cy="4155893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46BEFF"/>
            </a:solidFill>
          </p:spPr>
          <p:txBody>
            <a:bodyPr/>
            <a:lstStyle/>
            <a:p>
              <a:endParaRPr lang="es-ES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76200" y="-9525"/>
              <a:ext cx="660400" cy="7461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562"/>
                </a:lnSpc>
              </a:pPr>
              <a:endParaRPr/>
            </a:p>
          </p:txBody>
        </p:sp>
      </p:grpSp>
      <p:sp>
        <p:nvSpPr>
          <p:cNvPr id="11" name="Freeform 11"/>
          <p:cNvSpPr/>
          <p:nvPr/>
        </p:nvSpPr>
        <p:spPr>
          <a:xfrm>
            <a:off x="1484692" y="7420381"/>
            <a:ext cx="4081421" cy="2295799"/>
          </a:xfrm>
          <a:custGeom>
            <a:avLst/>
            <a:gdLst/>
            <a:ahLst/>
            <a:cxnLst/>
            <a:rect l="l" t="t" r="r" b="b"/>
            <a:pathLst>
              <a:path w="4081421" h="2295799">
                <a:moveTo>
                  <a:pt x="0" y="0"/>
                </a:moveTo>
                <a:lnTo>
                  <a:pt x="4081421" y="0"/>
                </a:lnTo>
                <a:lnTo>
                  <a:pt x="4081421" y="2295799"/>
                </a:lnTo>
                <a:lnTo>
                  <a:pt x="0" y="229579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12" name="Freeform 12"/>
          <p:cNvSpPr/>
          <p:nvPr/>
        </p:nvSpPr>
        <p:spPr>
          <a:xfrm>
            <a:off x="1624150" y="3551606"/>
            <a:ext cx="5251405" cy="1890506"/>
          </a:xfrm>
          <a:custGeom>
            <a:avLst/>
            <a:gdLst/>
            <a:ahLst/>
            <a:cxnLst/>
            <a:rect l="l" t="t" r="r" b="b"/>
            <a:pathLst>
              <a:path w="5251405" h="1890506">
                <a:moveTo>
                  <a:pt x="0" y="0"/>
                </a:moveTo>
                <a:lnTo>
                  <a:pt x="5251405" y="0"/>
                </a:lnTo>
                <a:lnTo>
                  <a:pt x="5251405" y="1890506"/>
                </a:lnTo>
                <a:lnTo>
                  <a:pt x="0" y="189050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13" name="Freeform 13"/>
          <p:cNvSpPr/>
          <p:nvPr/>
        </p:nvSpPr>
        <p:spPr>
          <a:xfrm>
            <a:off x="1624150" y="5823112"/>
            <a:ext cx="5371372" cy="1242130"/>
          </a:xfrm>
          <a:custGeom>
            <a:avLst/>
            <a:gdLst/>
            <a:ahLst/>
            <a:cxnLst/>
            <a:rect l="l" t="t" r="r" b="b"/>
            <a:pathLst>
              <a:path w="5371372" h="1242130">
                <a:moveTo>
                  <a:pt x="0" y="0"/>
                </a:moveTo>
                <a:lnTo>
                  <a:pt x="5371372" y="0"/>
                </a:lnTo>
                <a:lnTo>
                  <a:pt x="5371372" y="1242129"/>
                </a:lnTo>
                <a:lnTo>
                  <a:pt x="0" y="124212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14" name="Freeform 14"/>
          <p:cNvSpPr/>
          <p:nvPr/>
        </p:nvSpPr>
        <p:spPr>
          <a:xfrm rot="-625064">
            <a:off x="5692597" y="7779645"/>
            <a:ext cx="2605850" cy="980747"/>
          </a:xfrm>
          <a:custGeom>
            <a:avLst/>
            <a:gdLst/>
            <a:ahLst/>
            <a:cxnLst/>
            <a:rect l="l" t="t" r="r" b="b"/>
            <a:pathLst>
              <a:path w="2605850" h="980747">
                <a:moveTo>
                  <a:pt x="0" y="0"/>
                </a:moveTo>
                <a:lnTo>
                  <a:pt x="2605851" y="0"/>
                </a:lnTo>
                <a:lnTo>
                  <a:pt x="2605851" y="980748"/>
                </a:lnTo>
                <a:lnTo>
                  <a:pt x="0" y="98074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15" name="Freeform 15"/>
          <p:cNvSpPr/>
          <p:nvPr/>
        </p:nvSpPr>
        <p:spPr>
          <a:xfrm>
            <a:off x="8557677" y="3474556"/>
            <a:ext cx="9266138" cy="5513352"/>
          </a:xfrm>
          <a:custGeom>
            <a:avLst/>
            <a:gdLst/>
            <a:ahLst/>
            <a:cxnLst/>
            <a:rect l="l" t="t" r="r" b="b"/>
            <a:pathLst>
              <a:path w="9266138" h="5513352">
                <a:moveTo>
                  <a:pt x="0" y="0"/>
                </a:moveTo>
                <a:lnTo>
                  <a:pt x="9266139" y="0"/>
                </a:lnTo>
                <a:lnTo>
                  <a:pt x="9266139" y="5513353"/>
                </a:lnTo>
                <a:lnTo>
                  <a:pt x="0" y="551335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  <a:ln w="19050" cap="sq">
            <a:solidFill>
              <a:srgbClr val="B7C1DB"/>
            </a:solidFill>
            <a:prstDash val="solid"/>
            <a:miter/>
          </a:ln>
        </p:spPr>
        <p:txBody>
          <a:bodyPr/>
          <a:lstStyle/>
          <a:p>
            <a:endParaRPr lang="es-ES"/>
          </a:p>
        </p:txBody>
      </p:sp>
      <p:sp>
        <p:nvSpPr>
          <p:cNvPr id="16" name="TextBox 16"/>
          <p:cNvSpPr txBox="1"/>
          <p:nvPr/>
        </p:nvSpPr>
        <p:spPr>
          <a:xfrm>
            <a:off x="2022044" y="2236813"/>
            <a:ext cx="12489560" cy="10198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065"/>
              </a:lnSpc>
            </a:pPr>
            <a:r>
              <a:rPr lang="en-US" sz="3080" b="1" dirty="0">
                <a:solidFill>
                  <a:srgbClr val="FF5C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Integrated into major national and international aggregation services: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624150" y="721610"/>
            <a:ext cx="12728556" cy="78146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268"/>
              </a:lnSpc>
            </a:pPr>
            <a:r>
              <a:rPr lang="en-US" sz="5038" b="1">
                <a:solidFill>
                  <a:srgbClr val="FFFFFF"/>
                </a:solidFill>
                <a:latin typeface="Be Vietnam Ultra-Bold"/>
                <a:ea typeface="Be Vietnam Ultra-Bold"/>
                <a:cs typeface="Be Vietnam Ultra-Bold"/>
                <a:sym typeface="Be Vietnam Ultra-Bold"/>
              </a:rPr>
              <a:t>Visibility, indexing and integration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10937264" y="9210675"/>
            <a:ext cx="5217135" cy="47180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919"/>
              </a:lnSpc>
              <a:spcBef>
                <a:spcPct val="0"/>
              </a:spcBef>
            </a:pPr>
            <a:r>
              <a:rPr lang="en-US" sz="2799" u="sng" dirty="0">
                <a:solidFill>
                  <a:srgbClr val="000066"/>
                </a:solidFill>
                <a:latin typeface="Montserrat"/>
                <a:ea typeface="Montserrat"/>
                <a:cs typeface="Montserrat"/>
                <a:sym typeface="Montserrat"/>
                <a:hlinkClick r:id="rId8" tooltip="https://civica.openaire.eu"/>
              </a:rPr>
              <a:t>https://civica.openaire.eu/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4E5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884917" y="495466"/>
            <a:ext cx="15994027" cy="2763922"/>
            <a:chOff x="0" y="0"/>
            <a:chExt cx="4377603" cy="756492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377603" cy="756492"/>
            </a:xfrm>
            <a:custGeom>
              <a:avLst/>
              <a:gdLst/>
              <a:ahLst/>
              <a:cxnLst/>
              <a:rect l="l" t="t" r="r" b="b"/>
              <a:pathLst>
                <a:path w="4377603" h="756492">
                  <a:moveTo>
                    <a:pt x="16942" y="0"/>
                  </a:moveTo>
                  <a:lnTo>
                    <a:pt x="4360662" y="0"/>
                  </a:lnTo>
                  <a:cubicBezTo>
                    <a:pt x="4370018" y="0"/>
                    <a:pt x="4377603" y="7585"/>
                    <a:pt x="4377603" y="16942"/>
                  </a:cubicBezTo>
                  <a:lnTo>
                    <a:pt x="4377603" y="739550"/>
                  </a:lnTo>
                  <a:cubicBezTo>
                    <a:pt x="4377603" y="748907"/>
                    <a:pt x="4370018" y="756492"/>
                    <a:pt x="4360662" y="756492"/>
                  </a:cubicBezTo>
                  <a:lnTo>
                    <a:pt x="16942" y="756492"/>
                  </a:lnTo>
                  <a:cubicBezTo>
                    <a:pt x="7585" y="756492"/>
                    <a:pt x="0" y="748907"/>
                    <a:pt x="0" y="739550"/>
                  </a:cubicBezTo>
                  <a:lnTo>
                    <a:pt x="0" y="16942"/>
                  </a:lnTo>
                  <a:cubicBezTo>
                    <a:pt x="0" y="7585"/>
                    <a:pt x="7585" y="0"/>
                    <a:pt x="16942" y="0"/>
                  </a:cubicBezTo>
                  <a:close/>
                </a:path>
              </a:pathLst>
            </a:custGeom>
            <a:solidFill>
              <a:srgbClr val="000066"/>
            </a:solidFill>
          </p:spPr>
          <p:txBody>
            <a:bodyPr/>
            <a:lstStyle/>
            <a:p>
              <a:endParaRPr lang="es-ES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28575"/>
              <a:ext cx="4377603" cy="78506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43"/>
                </a:lnSpc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1155489" y="1045616"/>
            <a:ext cx="15156535" cy="9469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600"/>
              </a:lnSpc>
            </a:pPr>
            <a:r>
              <a:rPr lang="en-US" sz="6109" b="1">
                <a:solidFill>
                  <a:srgbClr val="FFFFFF"/>
                </a:solidFill>
                <a:latin typeface="Be Vietnam Medium"/>
                <a:ea typeface="Be Vietnam Medium"/>
                <a:cs typeface="Be Vietnam Medium"/>
                <a:sym typeface="Be Vietnam Medium"/>
              </a:rPr>
              <a:t>Aligned with policies and mandates 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4384643" y="6858016"/>
            <a:ext cx="5515410" cy="3168475"/>
            <a:chOff x="0" y="0"/>
            <a:chExt cx="1414853" cy="8128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1414853" cy="812800"/>
            </a:xfrm>
            <a:custGeom>
              <a:avLst/>
              <a:gdLst/>
              <a:ahLst/>
              <a:cxnLst/>
              <a:rect l="l" t="t" r="r" b="b"/>
              <a:pathLst>
                <a:path w="1414853" h="812800">
                  <a:moveTo>
                    <a:pt x="707426" y="0"/>
                  </a:moveTo>
                  <a:cubicBezTo>
                    <a:pt x="316726" y="0"/>
                    <a:pt x="0" y="181951"/>
                    <a:pt x="0" y="406400"/>
                  </a:cubicBezTo>
                  <a:cubicBezTo>
                    <a:pt x="0" y="630849"/>
                    <a:pt x="316726" y="812800"/>
                    <a:pt x="707426" y="812800"/>
                  </a:cubicBezTo>
                  <a:cubicBezTo>
                    <a:pt x="1098127" y="812800"/>
                    <a:pt x="1414853" y="630849"/>
                    <a:pt x="1414853" y="406400"/>
                  </a:cubicBezTo>
                  <a:cubicBezTo>
                    <a:pt x="1414853" y="181951"/>
                    <a:pt x="1098127" y="0"/>
                    <a:pt x="707426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s-ES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132642" y="-38100"/>
              <a:ext cx="1149568" cy="774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4376"/>
                </a:lnSpc>
              </a:pPr>
              <a:endParaRPr/>
            </a:p>
          </p:txBody>
        </p:sp>
      </p:grpSp>
      <p:grpSp>
        <p:nvGrpSpPr>
          <p:cNvPr id="9" name="Group 9"/>
          <p:cNvGrpSpPr/>
          <p:nvPr/>
        </p:nvGrpSpPr>
        <p:grpSpPr>
          <a:xfrm rot="-10800000">
            <a:off x="8134249" y="3821969"/>
            <a:ext cx="5515410" cy="3174929"/>
            <a:chOff x="0" y="0"/>
            <a:chExt cx="1411977" cy="8128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1411977" cy="812800"/>
            </a:xfrm>
            <a:custGeom>
              <a:avLst/>
              <a:gdLst/>
              <a:ahLst/>
              <a:cxnLst/>
              <a:rect l="l" t="t" r="r" b="b"/>
              <a:pathLst>
                <a:path w="1411977" h="812800">
                  <a:moveTo>
                    <a:pt x="705988" y="0"/>
                  </a:moveTo>
                  <a:cubicBezTo>
                    <a:pt x="316082" y="0"/>
                    <a:pt x="0" y="181951"/>
                    <a:pt x="0" y="406400"/>
                  </a:cubicBezTo>
                  <a:cubicBezTo>
                    <a:pt x="0" y="630849"/>
                    <a:pt x="316082" y="812800"/>
                    <a:pt x="705988" y="812800"/>
                  </a:cubicBezTo>
                  <a:cubicBezTo>
                    <a:pt x="1095895" y="812800"/>
                    <a:pt x="1411977" y="630849"/>
                    <a:pt x="1411977" y="406400"/>
                  </a:cubicBezTo>
                  <a:cubicBezTo>
                    <a:pt x="1411977" y="181951"/>
                    <a:pt x="1095895" y="0"/>
                    <a:pt x="705988" y="0"/>
                  </a:cubicBezTo>
                  <a:close/>
                </a:path>
              </a:pathLst>
            </a:custGeom>
            <a:solidFill>
              <a:srgbClr val="000066">
                <a:alpha val="45882"/>
              </a:srgbClr>
            </a:solidFill>
          </p:spPr>
          <p:txBody>
            <a:bodyPr/>
            <a:lstStyle/>
            <a:p>
              <a:endParaRPr lang="es-ES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132373" y="-38100"/>
              <a:ext cx="1147231" cy="774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4376"/>
                </a:lnSpc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849624" y="3687039"/>
            <a:ext cx="5621878" cy="3170977"/>
            <a:chOff x="0" y="0"/>
            <a:chExt cx="1441026" cy="812800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1441026" cy="812800"/>
            </a:xfrm>
            <a:custGeom>
              <a:avLst/>
              <a:gdLst/>
              <a:ahLst/>
              <a:cxnLst/>
              <a:rect l="l" t="t" r="r" b="b"/>
              <a:pathLst>
                <a:path w="1441026" h="812800">
                  <a:moveTo>
                    <a:pt x="720513" y="0"/>
                  </a:moveTo>
                  <a:cubicBezTo>
                    <a:pt x="322585" y="0"/>
                    <a:pt x="0" y="181951"/>
                    <a:pt x="0" y="406400"/>
                  </a:cubicBezTo>
                  <a:cubicBezTo>
                    <a:pt x="0" y="630849"/>
                    <a:pt x="322585" y="812800"/>
                    <a:pt x="720513" y="812800"/>
                  </a:cubicBezTo>
                  <a:cubicBezTo>
                    <a:pt x="1118442" y="812800"/>
                    <a:pt x="1441026" y="630849"/>
                    <a:pt x="1441026" y="406400"/>
                  </a:cubicBezTo>
                  <a:cubicBezTo>
                    <a:pt x="1441026" y="181951"/>
                    <a:pt x="1118442" y="0"/>
                    <a:pt x="720513" y="0"/>
                  </a:cubicBezTo>
                  <a:close/>
                </a:path>
              </a:pathLst>
            </a:custGeom>
            <a:solidFill>
              <a:srgbClr val="FF5C00">
                <a:alpha val="66667"/>
              </a:srgbClr>
            </a:solidFill>
          </p:spPr>
          <p:txBody>
            <a:bodyPr/>
            <a:lstStyle/>
            <a:p>
              <a:endParaRPr lang="es-ES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135096" y="-9525"/>
              <a:ext cx="1170834" cy="7461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562"/>
                </a:lnSpc>
              </a:pPr>
              <a:endParaRPr/>
            </a:p>
          </p:txBody>
        </p:sp>
      </p:grpSp>
      <p:sp>
        <p:nvSpPr>
          <p:cNvPr id="15" name="TextBox 15"/>
          <p:cNvSpPr txBox="1"/>
          <p:nvPr/>
        </p:nvSpPr>
        <p:spPr>
          <a:xfrm>
            <a:off x="1155489" y="4584568"/>
            <a:ext cx="5010148" cy="5308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339"/>
              </a:lnSpc>
            </a:pPr>
            <a:r>
              <a:rPr lang="en-US" sz="3099" b="1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Open access policies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444895" y="5191628"/>
            <a:ext cx="6431336" cy="9671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19"/>
              </a:lnSpc>
            </a:pPr>
            <a:r>
              <a:rPr lang="en-US" sz="279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Supporting European and  </a:t>
            </a:r>
          </a:p>
          <a:p>
            <a:pPr algn="ctr">
              <a:lnSpc>
                <a:spcPts val="3919"/>
              </a:lnSpc>
            </a:pPr>
            <a:r>
              <a:rPr lang="en-US" sz="279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National policies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8692720" y="4126383"/>
            <a:ext cx="4398466" cy="53086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339"/>
              </a:lnSpc>
            </a:pPr>
            <a:r>
              <a:rPr lang="en-US" sz="3099" b="1" dirty="0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Funder requirements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8733756" y="5283588"/>
            <a:ext cx="4481269" cy="96710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919"/>
              </a:lnSpc>
            </a:pPr>
            <a:r>
              <a:rPr lang="en-US" sz="2799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Facilitating compliance</a:t>
            </a:r>
          </a:p>
          <a:p>
            <a:pPr algn="ctr">
              <a:lnSpc>
                <a:spcPts val="3919"/>
              </a:lnSpc>
            </a:pPr>
            <a:r>
              <a:rPr lang="en-US" sz="2799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with funder mandates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5590887" y="7240850"/>
            <a:ext cx="3102918" cy="53086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339"/>
              </a:lnSpc>
            </a:pPr>
            <a:r>
              <a:rPr lang="en-US" sz="3099" b="1" dirty="0">
                <a:solidFill>
                  <a:srgbClr val="000066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FAIR principles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5029200" y="8442253"/>
            <a:ext cx="4481269" cy="96710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919"/>
              </a:lnSpc>
            </a:pPr>
            <a:r>
              <a:rPr lang="en-US" sz="2799" dirty="0">
                <a:solidFill>
                  <a:srgbClr val="000066"/>
                </a:solidFill>
                <a:latin typeface="Montserrat"/>
                <a:ea typeface="Montserrat"/>
                <a:cs typeface="Montserrat"/>
                <a:sym typeface="Montserrat"/>
              </a:rPr>
              <a:t>Applying FAIR principles</a:t>
            </a:r>
          </a:p>
          <a:p>
            <a:pPr algn="ctr">
              <a:lnSpc>
                <a:spcPts val="3919"/>
              </a:lnSpc>
            </a:pPr>
            <a:r>
              <a:rPr lang="en-US" sz="2799" dirty="0">
                <a:solidFill>
                  <a:srgbClr val="000066"/>
                </a:solidFill>
                <a:latin typeface="Montserrat"/>
                <a:ea typeface="Montserrat"/>
                <a:cs typeface="Montserrat"/>
                <a:sym typeface="Montserrat"/>
              </a:rPr>
              <a:t> in practice</a:t>
            </a:r>
          </a:p>
        </p:txBody>
      </p:sp>
      <p:grpSp>
        <p:nvGrpSpPr>
          <p:cNvPr id="21" name="Group 21"/>
          <p:cNvGrpSpPr/>
          <p:nvPr/>
        </p:nvGrpSpPr>
        <p:grpSpPr>
          <a:xfrm rot="-10800000">
            <a:off x="12178280" y="6434456"/>
            <a:ext cx="5515019" cy="3174929"/>
            <a:chOff x="0" y="0"/>
            <a:chExt cx="1411876" cy="812800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1411876" cy="812800"/>
            </a:xfrm>
            <a:custGeom>
              <a:avLst/>
              <a:gdLst/>
              <a:ahLst/>
              <a:cxnLst/>
              <a:rect l="l" t="t" r="r" b="b"/>
              <a:pathLst>
                <a:path w="1411876" h="812800">
                  <a:moveTo>
                    <a:pt x="705938" y="0"/>
                  </a:moveTo>
                  <a:cubicBezTo>
                    <a:pt x="316059" y="0"/>
                    <a:pt x="0" y="181951"/>
                    <a:pt x="0" y="406400"/>
                  </a:cubicBezTo>
                  <a:cubicBezTo>
                    <a:pt x="0" y="630849"/>
                    <a:pt x="316059" y="812800"/>
                    <a:pt x="705938" y="812800"/>
                  </a:cubicBezTo>
                  <a:cubicBezTo>
                    <a:pt x="1095817" y="812800"/>
                    <a:pt x="1411876" y="630849"/>
                    <a:pt x="1411876" y="406400"/>
                  </a:cubicBezTo>
                  <a:cubicBezTo>
                    <a:pt x="1411876" y="181951"/>
                    <a:pt x="1095817" y="0"/>
                    <a:pt x="705938" y="0"/>
                  </a:cubicBezTo>
                  <a:close/>
                </a:path>
              </a:pathLst>
            </a:custGeom>
            <a:solidFill>
              <a:srgbClr val="0097DC">
                <a:alpha val="45882"/>
              </a:srgbClr>
            </a:solidFill>
          </p:spPr>
          <p:txBody>
            <a:bodyPr/>
            <a:lstStyle/>
            <a:p>
              <a:endParaRPr lang="es-ES"/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132363" y="-9525"/>
              <a:ext cx="1147150" cy="7461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562"/>
                </a:lnSpc>
              </a:pPr>
              <a:endParaRPr/>
            </a:p>
          </p:txBody>
        </p:sp>
      </p:grpSp>
      <p:sp>
        <p:nvSpPr>
          <p:cNvPr id="24" name="TextBox 24"/>
          <p:cNvSpPr txBox="1"/>
          <p:nvPr/>
        </p:nvSpPr>
        <p:spPr>
          <a:xfrm>
            <a:off x="12996616" y="7143131"/>
            <a:ext cx="4001857" cy="5308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339"/>
              </a:lnSpc>
            </a:pPr>
            <a:r>
              <a:rPr lang="en-US" sz="3099" b="1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Interoperability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12449219" y="7826391"/>
            <a:ext cx="5244079" cy="9671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19"/>
              </a:lnSpc>
            </a:pPr>
            <a:r>
              <a:rPr lang="en-US" sz="279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Enabling interoperability</a:t>
            </a:r>
          </a:p>
          <a:p>
            <a:pPr algn="ctr">
              <a:lnSpc>
                <a:spcPts val="3919"/>
              </a:lnSpc>
            </a:pPr>
            <a:r>
              <a:rPr lang="en-US" sz="279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across systems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2914431" y="2317033"/>
            <a:ext cx="11109443" cy="4718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19"/>
              </a:lnSpc>
            </a:pPr>
            <a:r>
              <a:rPr lang="en-US" sz="2799" b="1">
                <a:solidFill>
                  <a:srgbClr val="FFFFFF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Allows compliance and responsible research practices</a:t>
            </a:r>
          </a:p>
        </p:txBody>
      </p:sp>
    </p:spTree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4E5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8483797" y="2077009"/>
            <a:ext cx="6984965" cy="1705722"/>
            <a:chOff x="0" y="0"/>
            <a:chExt cx="9313286" cy="2274296"/>
          </a:xfrm>
        </p:grpSpPr>
        <p:grpSp>
          <p:nvGrpSpPr>
            <p:cNvPr id="3" name="Group 3"/>
            <p:cNvGrpSpPr/>
            <p:nvPr/>
          </p:nvGrpSpPr>
          <p:grpSpPr>
            <a:xfrm>
              <a:off x="0" y="0"/>
              <a:ext cx="9313286" cy="2274296"/>
              <a:chOff x="0" y="0"/>
              <a:chExt cx="2006522" cy="489991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0" y="0"/>
                <a:ext cx="2006522" cy="489991"/>
              </a:xfrm>
              <a:custGeom>
                <a:avLst/>
                <a:gdLst/>
                <a:ahLst/>
                <a:cxnLst/>
                <a:rect l="l" t="t" r="r" b="b"/>
                <a:pathLst>
                  <a:path w="2006522" h="489991">
                    <a:moveTo>
                      <a:pt x="38793" y="0"/>
                    </a:moveTo>
                    <a:lnTo>
                      <a:pt x="1967729" y="0"/>
                    </a:lnTo>
                    <a:cubicBezTo>
                      <a:pt x="1978017" y="0"/>
                      <a:pt x="1987884" y="4087"/>
                      <a:pt x="1995160" y="11362"/>
                    </a:cubicBezTo>
                    <a:cubicBezTo>
                      <a:pt x="2002435" y="18637"/>
                      <a:pt x="2006522" y="28504"/>
                      <a:pt x="2006522" y="38793"/>
                    </a:cubicBezTo>
                    <a:lnTo>
                      <a:pt x="2006522" y="451198"/>
                    </a:lnTo>
                    <a:cubicBezTo>
                      <a:pt x="2006522" y="461486"/>
                      <a:pt x="2002435" y="471353"/>
                      <a:pt x="1995160" y="478629"/>
                    </a:cubicBezTo>
                    <a:cubicBezTo>
                      <a:pt x="1987884" y="485904"/>
                      <a:pt x="1978017" y="489991"/>
                      <a:pt x="1967729" y="489991"/>
                    </a:cubicBezTo>
                    <a:lnTo>
                      <a:pt x="38793" y="489991"/>
                    </a:lnTo>
                    <a:cubicBezTo>
                      <a:pt x="28504" y="489991"/>
                      <a:pt x="18637" y="485904"/>
                      <a:pt x="11362" y="478629"/>
                    </a:cubicBezTo>
                    <a:cubicBezTo>
                      <a:pt x="4087" y="471353"/>
                      <a:pt x="0" y="461486"/>
                      <a:pt x="0" y="451198"/>
                    </a:cubicBezTo>
                    <a:lnTo>
                      <a:pt x="0" y="38793"/>
                    </a:lnTo>
                    <a:cubicBezTo>
                      <a:pt x="0" y="28504"/>
                      <a:pt x="4087" y="18637"/>
                      <a:pt x="11362" y="11362"/>
                    </a:cubicBezTo>
                    <a:cubicBezTo>
                      <a:pt x="18637" y="4087"/>
                      <a:pt x="28504" y="0"/>
                      <a:pt x="38793" y="0"/>
                    </a:cubicBezTo>
                    <a:close/>
                  </a:path>
                </a:pathLst>
              </a:custGeom>
              <a:solidFill>
                <a:srgbClr val="0048E1"/>
              </a:solidFill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5" name="TextBox 5"/>
              <p:cNvSpPr txBox="1"/>
              <p:nvPr/>
            </p:nvSpPr>
            <p:spPr>
              <a:xfrm>
                <a:off x="0" y="-28575"/>
                <a:ext cx="2006522" cy="518566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43"/>
                  </a:lnSpc>
                </a:pPr>
                <a:endParaRPr/>
              </a:p>
            </p:txBody>
          </p:sp>
        </p:grpSp>
        <p:sp>
          <p:nvSpPr>
            <p:cNvPr id="6" name="TextBox 6"/>
            <p:cNvSpPr txBox="1"/>
            <p:nvPr/>
          </p:nvSpPr>
          <p:spPr>
            <a:xfrm>
              <a:off x="344678" y="924852"/>
              <a:ext cx="8152991" cy="105333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111"/>
                </a:lnSpc>
              </a:pPr>
              <a:r>
                <a:rPr lang="en-US" sz="1599" dirty="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The repository is </a:t>
              </a:r>
              <a:r>
                <a:rPr lang="en-US" sz="1599" dirty="0" err="1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organised</a:t>
              </a:r>
              <a:r>
                <a:rPr lang="en-US" sz="1599" dirty="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 into structured collections that reflect IE’s academic activity across research, teaching and institutional outputs</a:t>
              </a:r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344678" y="314363"/>
              <a:ext cx="7235810" cy="48983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036"/>
                </a:lnSpc>
              </a:pPr>
              <a:r>
                <a:rPr lang="en-US" sz="2300" b="1">
                  <a:solidFill>
                    <a:srgbClr val="FFFFFF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Structured collections</a:t>
              </a:r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8483797" y="6109959"/>
            <a:ext cx="6984965" cy="1705722"/>
            <a:chOff x="0" y="0"/>
            <a:chExt cx="9313286" cy="2274296"/>
          </a:xfrm>
        </p:grpSpPr>
        <p:grpSp>
          <p:nvGrpSpPr>
            <p:cNvPr id="9" name="Group 9"/>
            <p:cNvGrpSpPr/>
            <p:nvPr/>
          </p:nvGrpSpPr>
          <p:grpSpPr>
            <a:xfrm>
              <a:off x="0" y="0"/>
              <a:ext cx="9313286" cy="2274296"/>
              <a:chOff x="0" y="0"/>
              <a:chExt cx="2006522" cy="489991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2006522" cy="489991"/>
              </a:xfrm>
              <a:custGeom>
                <a:avLst/>
                <a:gdLst/>
                <a:ahLst/>
                <a:cxnLst/>
                <a:rect l="l" t="t" r="r" b="b"/>
                <a:pathLst>
                  <a:path w="2006522" h="489991">
                    <a:moveTo>
                      <a:pt x="38793" y="0"/>
                    </a:moveTo>
                    <a:lnTo>
                      <a:pt x="1967729" y="0"/>
                    </a:lnTo>
                    <a:cubicBezTo>
                      <a:pt x="1978017" y="0"/>
                      <a:pt x="1987884" y="4087"/>
                      <a:pt x="1995160" y="11362"/>
                    </a:cubicBezTo>
                    <a:cubicBezTo>
                      <a:pt x="2002435" y="18637"/>
                      <a:pt x="2006522" y="28504"/>
                      <a:pt x="2006522" y="38793"/>
                    </a:cubicBezTo>
                    <a:lnTo>
                      <a:pt x="2006522" y="451198"/>
                    </a:lnTo>
                    <a:cubicBezTo>
                      <a:pt x="2006522" y="461486"/>
                      <a:pt x="2002435" y="471353"/>
                      <a:pt x="1995160" y="478629"/>
                    </a:cubicBezTo>
                    <a:cubicBezTo>
                      <a:pt x="1987884" y="485904"/>
                      <a:pt x="1978017" y="489991"/>
                      <a:pt x="1967729" y="489991"/>
                    </a:cubicBezTo>
                    <a:lnTo>
                      <a:pt x="38793" y="489991"/>
                    </a:lnTo>
                    <a:cubicBezTo>
                      <a:pt x="28504" y="489991"/>
                      <a:pt x="18637" y="485904"/>
                      <a:pt x="11362" y="478629"/>
                    </a:cubicBezTo>
                    <a:cubicBezTo>
                      <a:pt x="4087" y="471353"/>
                      <a:pt x="0" y="461486"/>
                      <a:pt x="0" y="451198"/>
                    </a:cubicBezTo>
                    <a:lnTo>
                      <a:pt x="0" y="38793"/>
                    </a:lnTo>
                    <a:cubicBezTo>
                      <a:pt x="0" y="28504"/>
                      <a:pt x="4087" y="18637"/>
                      <a:pt x="11362" y="11362"/>
                    </a:cubicBezTo>
                    <a:cubicBezTo>
                      <a:pt x="18637" y="4087"/>
                      <a:pt x="28504" y="0"/>
                      <a:pt x="38793" y="0"/>
                    </a:cubicBezTo>
                    <a:close/>
                  </a:path>
                </a:pathLst>
              </a:custGeom>
              <a:solidFill>
                <a:srgbClr val="FF914D"/>
              </a:solidFill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0" y="-28575"/>
                <a:ext cx="2006522" cy="518566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43"/>
                  </a:lnSpc>
                </a:pPr>
                <a:endParaRPr/>
              </a:p>
            </p:txBody>
          </p:sp>
        </p:grpSp>
        <p:sp>
          <p:nvSpPr>
            <p:cNvPr id="12" name="TextBox 12"/>
            <p:cNvSpPr txBox="1"/>
            <p:nvPr/>
          </p:nvSpPr>
          <p:spPr>
            <a:xfrm>
              <a:off x="344678" y="821360"/>
              <a:ext cx="8152991" cy="105333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111"/>
                </a:lnSpc>
              </a:pPr>
              <a:r>
                <a:rPr lang="en-US" sz="1599">
                  <a:solidFill>
                    <a:srgbClr val="000066"/>
                  </a:solidFill>
                  <a:latin typeface="Montserrat"/>
                  <a:ea typeface="Montserrat"/>
                  <a:cs typeface="Montserrat"/>
                  <a:sym typeface="Montserrat"/>
                </a:rPr>
                <a:t>The repository applies Dublin Core metadata in accordance with national and international guidelines, including those developed by REBIUN and OpenAIRE.</a:t>
              </a:r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344678" y="210871"/>
              <a:ext cx="7235810" cy="48983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036"/>
                </a:lnSpc>
              </a:pPr>
              <a:r>
                <a:rPr lang="en-US" sz="2300" b="1">
                  <a:solidFill>
                    <a:srgbClr val="000066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Standards-based metadata</a:t>
              </a:r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9459475" y="4116106"/>
            <a:ext cx="6984965" cy="1705722"/>
            <a:chOff x="0" y="0"/>
            <a:chExt cx="9313286" cy="2274296"/>
          </a:xfrm>
        </p:grpSpPr>
        <p:grpSp>
          <p:nvGrpSpPr>
            <p:cNvPr id="15" name="Group 15"/>
            <p:cNvGrpSpPr/>
            <p:nvPr/>
          </p:nvGrpSpPr>
          <p:grpSpPr>
            <a:xfrm>
              <a:off x="0" y="0"/>
              <a:ext cx="9313286" cy="2274296"/>
              <a:chOff x="0" y="0"/>
              <a:chExt cx="2006522" cy="489991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0" y="0"/>
                <a:ext cx="2006522" cy="489991"/>
              </a:xfrm>
              <a:custGeom>
                <a:avLst/>
                <a:gdLst/>
                <a:ahLst/>
                <a:cxnLst/>
                <a:rect l="l" t="t" r="r" b="b"/>
                <a:pathLst>
                  <a:path w="2006522" h="489991">
                    <a:moveTo>
                      <a:pt x="38793" y="0"/>
                    </a:moveTo>
                    <a:lnTo>
                      <a:pt x="1967729" y="0"/>
                    </a:lnTo>
                    <a:cubicBezTo>
                      <a:pt x="1978017" y="0"/>
                      <a:pt x="1987884" y="4087"/>
                      <a:pt x="1995160" y="11362"/>
                    </a:cubicBezTo>
                    <a:cubicBezTo>
                      <a:pt x="2002435" y="18637"/>
                      <a:pt x="2006522" y="28504"/>
                      <a:pt x="2006522" y="38793"/>
                    </a:cubicBezTo>
                    <a:lnTo>
                      <a:pt x="2006522" y="451198"/>
                    </a:lnTo>
                    <a:cubicBezTo>
                      <a:pt x="2006522" y="461486"/>
                      <a:pt x="2002435" y="471353"/>
                      <a:pt x="1995160" y="478629"/>
                    </a:cubicBezTo>
                    <a:cubicBezTo>
                      <a:pt x="1987884" y="485904"/>
                      <a:pt x="1978017" y="489991"/>
                      <a:pt x="1967729" y="489991"/>
                    </a:cubicBezTo>
                    <a:lnTo>
                      <a:pt x="38793" y="489991"/>
                    </a:lnTo>
                    <a:cubicBezTo>
                      <a:pt x="28504" y="489991"/>
                      <a:pt x="18637" y="485904"/>
                      <a:pt x="11362" y="478629"/>
                    </a:cubicBezTo>
                    <a:cubicBezTo>
                      <a:pt x="4087" y="471353"/>
                      <a:pt x="0" y="461486"/>
                      <a:pt x="0" y="451198"/>
                    </a:cubicBezTo>
                    <a:lnTo>
                      <a:pt x="0" y="38793"/>
                    </a:lnTo>
                    <a:cubicBezTo>
                      <a:pt x="0" y="28504"/>
                      <a:pt x="4087" y="18637"/>
                      <a:pt x="11362" y="11362"/>
                    </a:cubicBezTo>
                    <a:cubicBezTo>
                      <a:pt x="18637" y="4087"/>
                      <a:pt x="28504" y="0"/>
                      <a:pt x="38793" y="0"/>
                    </a:cubicBezTo>
                    <a:close/>
                  </a:path>
                </a:pathLst>
              </a:custGeom>
              <a:solidFill>
                <a:srgbClr val="46BEFF"/>
              </a:solidFill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7" name="TextBox 17"/>
              <p:cNvSpPr txBox="1"/>
              <p:nvPr/>
            </p:nvSpPr>
            <p:spPr>
              <a:xfrm>
                <a:off x="0" y="-28575"/>
                <a:ext cx="2006522" cy="518566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43"/>
                  </a:lnSpc>
                </a:pPr>
                <a:endParaRPr/>
              </a:p>
            </p:txBody>
          </p:sp>
        </p:grpSp>
        <p:sp>
          <p:nvSpPr>
            <p:cNvPr id="18" name="TextBox 18"/>
            <p:cNvSpPr txBox="1"/>
            <p:nvPr/>
          </p:nvSpPr>
          <p:spPr>
            <a:xfrm>
              <a:off x="344678" y="924852"/>
              <a:ext cx="8152991" cy="105333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111"/>
                </a:lnSpc>
              </a:pPr>
              <a:r>
                <a:rPr lang="en-US" sz="1599">
                  <a:solidFill>
                    <a:srgbClr val="000066"/>
                  </a:solidFill>
                  <a:latin typeface="Montserrat"/>
                  <a:ea typeface="Montserrat"/>
                  <a:cs typeface="Montserrat"/>
                  <a:sym typeface="Montserrat"/>
                </a:rPr>
                <a:t>PID’s are assigned to all items, using Handles as standard and DOIs where appropriate, to ensure stable and reliable access over time.</a:t>
              </a:r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344678" y="314363"/>
              <a:ext cx="7235810" cy="48983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036"/>
                </a:lnSpc>
              </a:pPr>
              <a:r>
                <a:rPr lang="en-US" sz="2300" b="1">
                  <a:solidFill>
                    <a:srgbClr val="000066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Persistent identification</a:t>
              </a:r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9698534" y="8101431"/>
            <a:ext cx="6984965" cy="1705722"/>
            <a:chOff x="0" y="0"/>
            <a:chExt cx="9313286" cy="2274296"/>
          </a:xfrm>
        </p:grpSpPr>
        <p:grpSp>
          <p:nvGrpSpPr>
            <p:cNvPr id="21" name="Group 21"/>
            <p:cNvGrpSpPr/>
            <p:nvPr/>
          </p:nvGrpSpPr>
          <p:grpSpPr>
            <a:xfrm>
              <a:off x="0" y="0"/>
              <a:ext cx="9313286" cy="2274296"/>
              <a:chOff x="0" y="0"/>
              <a:chExt cx="2006522" cy="489991"/>
            </a:xfrm>
          </p:grpSpPr>
          <p:sp>
            <p:nvSpPr>
              <p:cNvPr id="22" name="Freeform 22"/>
              <p:cNvSpPr/>
              <p:nvPr/>
            </p:nvSpPr>
            <p:spPr>
              <a:xfrm>
                <a:off x="0" y="0"/>
                <a:ext cx="2006522" cy="489991"/>
              </a:xfrm>
              <a:custGeom>
                <a:avLst/>
                <a:gdLst/>
                <a:ahLst/>
                <a:cxnLst/>
                <a:rect l="l" t="t" r="r" b="b"/>
                <a:pathLst>
                  <a:path w="2006522" h="489991">
                    <a:moveTo>
                      <a:pt x="38793" y="0"/>
                    </a:moveTo>
                    <a:lnTo>
                      <a:pt x="1967729" y="0"/>
                    </a:lnTo>
                    <a:cubicBezTo>
                      <a:pt x="1978017" y="0"/>
                      <a:pt x="1987884" y="4087"/>
                      <a:pt x="1995160" y="11362"/>
                    </a:cubicBezTo>
                    <a:cubicBezTo>
                      <a:pt x="2002435" y="18637"/>
                      <a:pt x="2006522" y="28504"/>
                      <a:pt x="2006522" y="38793"/>
                    </a:cubicBezTo>
                    <a:lnTo>
                      <a:pt x="2006522" y="451198"/>
                    </a:lnTo>
                    <a:cubicBezTo>
                      <a:pt x="2006522" y="461486"/>
                      <a:pt x="2002435" y="471353"/>
                      <a:pt x="1995160" y="478629"/>
                    </a:cubicBezTo>
                    <a:cubicBezTo>
                      <a:pt x="1987884" y="485904"/>
                      <a:pt x="1978017" y="489991"/>
                      <a:pt x="1967729" y="489991"/>
                    </a:cubicBezTo>
                    <a:lnTo>
                      <a:pt x="38793" y="489991"/>
                    </a:lnTo>
                    <a:cubicBezTo>
                      <a:pt x="28504" y="489991"/>
                      <a:pt x="18637" y="485904"/>
                      <a:pt x="11362" y="478629"/>
                    </a:cubicBezTo>
                    <a:cubicBezTo>
                      <a:pt x="4087" y="471353"/>
                      <a:pt x="0" y="461486"/>
                      <a:pt x="0" y="451198"/>
                    </a:cubicBezTo>
                    <a:lnTo>
                      <a:pt x="0" y="38793"/>
                    </a:lnTo>
                    <a:cubicBezTo>
                      <a:pt x="0" y="28504"/>
                      <a:pt x="4087" y="18637"/>
                      <a:pt x="11362" y="11362"/>
                    </a:cubicBezTo>
                    <a:cubicBezTo>
                      <a:pt x="18637" y="4087"/>
                      <a:pt x="28504" y="0"/>
                      <a:pt x="38793" y="0"/>
                    </a:cubicBezTo>
                    <a:close/>
                  </a:path>
                </a:pathLst>
              </a:custGeom>
              <a:solidFill>
                <a:srgbClr val="0048E1">
                  <a:alpha val="48627"/>
                </a:srgbClr>
              </a:solidFill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3" name="TextBox 23"/>
              <p:cNvSpPr txBox="1"/>
              <p:nvPr/>
            </p:nvSpPr>
            <p:spPr>
              <a:xfrm>
                <a:off x="0" y="-28575"/>
                <a:ext cx="2006522" cy="518566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43"/>
                  </a:lnSpc>
                </a:pPr>
                <a:endParaRPr/>
              </a:p>
            </p:txBody>
          </p:sp>
        </p:grpSp>
        <p:sp>
          <p:nvSpPr>
            <p:cNvPr id="24" name="TextBox 24"/>
            <p:cNvSpPr txBox="1"/>
            <p:nvPr/>
          </p:nvSpPr>
          <p:spPr>
            <a:xfrm>
              <a:off x="344678" y="819328"/>
              <a:ext cx="8152991" cy="105333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111"/>
                </a:lnSpc>
              </a:pPr>
              <a:r>
                <a:rPr lang="en-US" sz="1599">
                  <a:solidFill>
                    <a:srgbClr val="FFFFFF">
                      <a:alpha val="48627"/>
                    </a:srgbClr>
                  </a:solidFill>
                  <a:latin typeface="Montserrat"/>
                  <a:ea typeface="Montserrat"/>
                  <a:cs typeface="Montserrat"/>
                  <a:sym typeface="Montserrat"/>
                </a:rPr>
                <a:t>Long-term preservation is supported through the use of sustainable file formats, combined with ongoing metadata curation and institutional preservation practices.</a:t>
              </a:r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344678" y="210871"/>
              <a:ext cx="7235810" cy="150583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036"/>
                </a:lnSpc>
              </a:pPr>
              <a:r>
                <a:rPr lang="en-US" sz="2300" b="1">
                  <a:solidFill>
                    <a:srgbClr val="FFFFFF">
                      <a:alpha val="48627"/>
                    </a:srgbClr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Long-term digital preservation</a:t>
              </a:r>
            </a:p>
            <a:p>
              <a:pPr algn="l">
                <a:lnSpc>
                  <a:spcPts val="3036"/>
                </a:lnSpc>
              </a:pPr>
              <a:endParaRPr lang="en-US" sz="2300" b="1">
                <a:solidFill>
                  <a:srgbClr val="FFFFFF">
                    <a:alpha val="48627"/>
                  </a:srgbClr>
                </a:solidFill>
                <a:latin typeface="Montserrat Bold"/>
                <a:ea typeface="Montserrat Bold"/>
                <a:cs typeface="Montserrat Bold"/>
                <a:sym typeface="Montserrat Bold"/>
              </a:endParaRPr>
            </a:p>
            <a:p>
              <a:pPr algn="l">
                <a:lnSpc>
                  <a:spcPts val="3036"/>
                </a:lnSpc>
              </a:pPr>
              <a:endParaRPr lang="en-US" sz="2300" b="1">
                <a:solidFill>
                  <a:srgbClr val="FFFFFF">
                    <a:alpha val="48627"/>
                  </a:srgbClr>
                </a:solidFill>
                <a:latin typeface="Montserrat Bold"/>
                <a:ea typeface="Montserrat Bold"/>
                <a:cs typeface="Montserrat Bold"/>
                <a:sym typeface="Montserrat Bold"/>
              </a:endParaRPr>
            </a:p>
          </p:txBody>
        </p:sp>
      </p:grpSp>
      <p:grpSp>
        <p:nvGrpSpPr>
          <p:cNvPr id="26" name="Group 26"/>
          <p:cNvGrpSpPr/>
          <p:nvPr/>
        </p:nvGrpSpPr>
        <p:grpSpPr>
          <a:xfrm rot="-9305284">
            <a:off x="-2826257" y="2179602"/>
            <a:ext cx="4155893" cy="4155893"/>
            <a:chOff x="0" y="0"/>
            <a:chExt cx="812800" cy="812800"/>
          </a:xfrm>
        </p:grpSpPr>
        <p:sp>
          <p:nvSpPr>
            <p:cNvPr id="27" name="Freeform 2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66">
                <a:alpha val="45882"/>
              </a:srgbClr>
            </a:solidFill>
          </p:spPr>
          <p:txBody>
            <a:bodyPr/>
            <a:lstStyle/>
            <a:p>
              <a:endParaRPr lang="es-ES"/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76200" y="-9525"/>
              <a:ext cx="660400" cy="7461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562"/>
                </a:lnSpc>
              </a:pPr>
              <a:endParaRPr/>
            </a:p>
          </p:txBody>
        </p:sp>
      </p:grpSp>
      <p:sp>
        <p:nvSpPr>
          <p:cNvPr id="29" name="Freeform 29"/>
          <p:cNvSpPr/>
          <p:nvPr/>
        </p:nvSpPr>
        <p:spPr>
          <a:xfrm>
            <a:off x="1795189" y="2666977"/>
            <a:ext cx="5623666" cy="7142558"/>
          </a:xfrm>
          <a:custGeom>
            <a:avLst/>
            <a:gdLst/>
            <a:ahLst/>
            <a:cxnLst/>
            <a:rect l="l" t="t" r="r" b="b"/>
            <a:pathLst>
              <a:path w="5623666" h="7142558">
                <a:moveTo>
                  <a:pt x="0" y="0"/>
                </a:moveTo>
                <a:lnTo>
                  <a:pt x="5623666" y="0"/>
                </a:lnTo>
                <a:lnTo>
                  <a:pt x="5623666" y="7142557"/>
                </a:lnTo>
                <a:lnTo>
                  <a:pt x="0" y="714255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grpSp>
        <p:nvGrpSpPr>
          <p:cNvPr id="30" name="Group 30"/>
          <p:cNvGrpSpPr/>
          <p:nvPr/>
        </p:nvGrpSpPr>
        <p:grpSpPr>
          <a:xfrm>
            <a:off x="15181354" y="-873868"/>
            <a:ext cx="4155893" cy="4155893"/>
            <a:chOff x="0" y="0"/>
            <a:chExt cx="812800" cy="812800"/>
          </a:xfrm>
        </p:grpSpPr>
        <p:sp>
          <p:nvSpPr>
            <p:cNvPr id="31" name="Freeform 3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914D"/>
            </a:solidFill>
          </p:spPr>
          <p:txBody>
            <a:bodyPr/>
            <a:lstStyle/>
            <a:p>
              <a:endParaRPr lang="es-ES"/>
            </a:p>
          </p:txBody>
        </p:sp>
        <p:sp>
          <p:nvSpPr>
            <p:cNvPr id="32" name="TextBox 32"/>
            <p:cNvSpPr txBox="1"/>
            <p:nvPr/>
          </p:nvSpPr>
          <p:spPr>
            <a:xfrm>
              <a:off x="76200" y="-9525"/>
              <a:ext cx="660400" cy="7461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562"/>
                </a:lnSpc>
              </a:pPr>
              <a:endParaRPr/>
            </a:p>
          </p:txBody>
        </p:sp>
      </p:grpSp>
      <p:sp>
        <p:nvSpPr>
          <p:cNvPr id="33" name="TextBox 33"/>
          <p:cNvSpPr txBox="1"/>
          <p:nvPr/>
        </p:nvSpPr>
        <p:spPr>
          <a:xfrm>
            <a:off x="261228" y="258579"/>
            <a:ext cx="10966368" cy="18809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482"/>
              </a:lnSpc>
            </a:pPr>
            <a:r>
              <a:rPr lang="en-US" sz="6014" b="1">
                <a:solidFill>
                  <a:srgbClr val="000066"/>
                </a:solidFill>
                <a:latin typeface="Be Vietnam Ultra-Bold"/>
                <a:ea typeface="Be Vietnam Ultra-Bold"/>
                <a:cs typeface="Be Vietnam Ultra-Bold"/>
                <a:sym typeface="Be Vietnam Ultra-Bold"/>
              </a:rPr>
              <a:t>Structure and long-term sustainability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602927" y="1204078"/>
            <a:ext cx="14718689" cy="6950889"/>
            <a:chOff x="0" y="0"/>
            <a:chExt cx="3876527" cy="183068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876527" cy="1830687"/>
            </a:xfrm>
            <a:custGeom>
              <a:avLst/>
              <a:gdLst/>
              <a:ahLst/>
              <a:cxnLst/>
              <a:rect l="l" t="t" r="r" b="b"/>
              <a:pathLst>
                <a:path w="3876527" h="1830687">
                  <a:moveTo>
                    <a:pt x="34716" y="0"/>
                  </a:moveTo>
                  <a:lnTo>
                    <a:pt x="3841812" y="0"/>
                  </a:lnTo>
                  <a:cubicBezTo>
                    <a:pt x="3851018" y="0"/>
                    <a:pt x="3859849" y="3658"/>
                    <a:pt x="3866359" y="10168"/>
                  </a:cubicBezTo>
                  <a:cubicBezTo>
                    <a:pt x="3872869" y="16678"/>
                    <a:pt x="3876527" y="25508"/>
                    <a:pt x="3876527" y="34716"/>
                  </a:cubicBezTo>
                  <a:lnTo>
                    <a:pt x="3876527" y="1795971"/>
                  </a:lnTo>
                  <a:cubicBezTo>
                    <a:pt x="3876527" y="1815144"/>
                    <a:pt x="3860984" y="1830687"/>
                    <a:pt x="3841812" y="1830687"/>
                  </a:cubicBezTo>
                  <a:lnTo>
                    <a:pt x="34716" y="1830687"/>
                  </a:lnTo>
                  <a:cubicBezTo>
                    <a:pt x="15543" y="1830687"/>
                    <a:pt x="0" y="1815144"/>
                    <a:pt x="0" y="1795971"/>
                  </a:cubicBezTo>
                  <a:lnTo>
                    <a:pt x="0" y="34716"/>
                  </a:lnTo>
                  <a:cubicBezTo>
                    <a:pt x="0" y="15543"/>
                    <a:pt x="15543" y="0"/>
                    <a:pt x="34716" y="0"/>
                  </a:cubicBezTo>
                  <a:close/>
                </a:path>
              </a:pathLst>
            </a:custGeom>
            <a:solidFill>
              <a:srgbClr val="46BEFF">
                <a:alpha val="60784"/>
              </a:srgbClr>
            </a:solidFill>
          </p:spPr>
          <p:txBody>
            <a:bodyPr/>
            <a:lstStyle/>
            <a:p>
              <a:endParaRPr lang="es-ES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28575"/>
              <a:ext cx="3876527" cy="185926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43"/>
                </a:lnSpc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2745933" y="3282024"/>
            <a:ext cx="12039733" cy="41910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183"/>
              </a:lnSpc>
            </a:pPr>
            <a:r>
              <a:rPr lang="en-US" sz="3486">
                <a:solidFill>
                  <a:srgbClr val="000066"/>
                </a:solidFill>
                <a:latin typeface="Montserrat"/>
                <a:ea typeface="Montserrat"/>
                <a:cs typeface="Montserrat"/>
                <a:sym typeface="Montserrat"/>
              </a:rPr>
              <a:t>The IE Repository is a core </a:t>
            </a:r>
            <a:r>
              <a:rPr lang="en-US" sz="3486" b="1">
                <a:solidFill>
                  <a:srgbClr val="000066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institutional infrastructure</a:t>
            </a:r>
            <a:r>
              <a:rPr lang="en-US" sz="3486">
                <a:solidFill>
                  <a:srgbClr val="000066"/>
                </a:solidFill>
                <a:latin typeface="Montserrat"/>
                <a:ea typeface="Montserrat"/>
                <a:cs typeface="Montserrat"/>
                <a:sym typeface="Montserrat"/>
              </a:rPr>
              <a:t> for managing, sharing and preserving academic knowledge.</a:t>
            </a:r>
          </a:p>
          <a:p>
            <a:pPr algn="ctr">
              <a:lnSpc>
                <a:spcPts val="4183"/>
              </a:lnSpc>
            </a:pPr>
            <a:endParaRPr lang="en-US" sz="3486">
              <a:solidFill>
                <a:srgbClr val="000066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algn="ctr">
              <a:lnSpc>
                <a:spcPts val="4183"/>
              </a:lnSpc>
            </a:pPr>
            <a:r>
              <a:rPr lang="en-US" sz="3486">
                <a:solidFill>
                  <a:srgbClr val="000066"/>
                </a:solidFill>
                <a:latin typeface="Montserrat"/>
                <a:ea typeface="Montserrat"/>
                <a:cs typeface="Montserrat"/>
                <a:sym typeface="Montserrat"/>
              </a:rPr>
              <a:t>It supports </a:t>
            </a:r>
            <a:r>
              <a:rPr lang="en-US" sz="3486" b="1">
                <a:solidFill>
                  <a:srgbClr val="000066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visibility, policy compliance and long-term sustainability</a:t>
            </a:r>
            <a:r>
              <a:rPr lang="en-US" sz="3486">
                <a:solidFill>
                  <a:srgbClr val="000066"/>
                </a:solidFill>
                <a:latin typeface="Montserrat"/>
                <a:ea typeface="Montserrat"/>
                <a:cs typeface="Montserrat"/>
                <a:sym typeface="Montserrat"/>
              </a:rPr>
              <a:t> within the European open science framework.</a:t>
            </a:r>
          </a:p>
          <a:p>
            <a:pPr algn="ctr">
              <a:lnSpc>
                <a:spcPts val="4183"/>
              </a:lnSpc>
            </a:pPr>
            <a:endParaRPr lang="en-US" sz="3486">
              <a:solidFill>
                <a:srgbClr val="00006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2915266" y="1882688"/>
            <a:ext cx="11701066" cy="8527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987"/>
              </a:lnSpc>
            </a:pPr>
            <a:r>
              <a:rPr lang="en-US" sz="5293" b="1">
                <a:solidFill>
                  <a:srgbClr val="000066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Why IE Repository matters</a:t>
            </a:r>
          </a:p>
        </p:txBody>
      </p:sp>
      <p:grpSp>
        <p:nvGrpSpPr>
          <p:cNvPr id="7" name="Group 7"/>
          <p:cNvGrpSpPr/>
          <p:nvPr/>
        </p:nvGrpSpPr>
        <p:grpSpPr>
          <a:xfrm rot="-9305284">
            <a:off x="-2826257" y="2179602"/>
            <a:ext cx="4155893" cy="4155893"/>
            <a:chOff x="0" y="0"/>
            <a:chExt cx="812800" cy="81280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5C00">
                <a:alpha val="45882"/>
              </a:srgbClr>
            </a:solidFill>
          </p:spPr>
          <p:txBody>
            <a:bodyPr/>
            <a:lstStyle/>
            <a:p>
              <a:endParaRPr lang="es-ES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76200" y="-9525"/>
              <a:ext cx="660400" cy="7461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562"/>
                </a:lnSpc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15181354" y="-873868"/>
            <a:ext cx="4155893" cy="4155893"/>
            <a:chOff x="0" y="0"/>
            <a:chExt cx="812800" cy="81280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66"/>
            </a:solidFill>
          </p:spPr>
          <p:txBody>
            <a:bodyPr/>
            <a:lstStyle/>
            <a:p>
              <a:endParaRPr lang="es-ES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76200" y="-9525"/>
              <a:ext cx="660400" cy="7461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562"/>
                </a:lnSpc>
              </a:pPr>
              <a:endParaRPr/>
            </a:p>
          </p:txBody>
        </p:sp>
      </p:grpSp>
    </p:spTree>
  </p:cSld>
  <p:clrMapOvr>
    <a:masterClrMapping/>
  </p:clrMapOvr>
  <p:transition spd="med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136712" y="2127313"/>
            <a:ext cx="12339420" cy="45097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8131"/>
              </a:lnSpc>
            </a:pPr>
            <a:r>
              <a:rPr lang="en-US" sz="1295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THANK </a:t>
            </a:r>
          </a:p>
          <a:p>
            <a:pPr algn="ctr">
              <a:lnSpc>
                <a:spcPts val="18131"/>
              </a:lnSpc>
            </a:pPr>
            <a:r>
              <a:rPr lang="en-US" sz="1295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YOU</a:t>
            </a:r>
          </a:p>
        </p:txBody>
      </p:sp>
      <p:grpSp>
        <p:nvGrpSpPr>
          <p:cNvPr id="3" name="Group 3"/>
          <p:cNvGrpSpPr/>
          <p:nvPr/>
        </p:nvGrpSpPr>
        <p:grpSpPr>
          <a:xfrm rot="-9305284">
            <a:off x="-2435045" y="67965"/>
            <a:ext cx="4155893" cy="4155893"/>
            <a:chOff x="0" y="0"/>
            <a:chExt cx="812800" cy="8128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5C00">
                <a:alpha val="45882"/>
              </a:srgbClr>
            </a:solidFill>
          </p:spPr>
          <p:txBody>
            <a:bodyPr/>
            <a:lstStyle/>
            <a:p>
              <a:endParaRPr lang="es-ES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76200" y="-9525"/>
              <a:ext cx="660400" cy="7461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562"/>
                </a:lnSpc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16210054" y="7180354"/>
            <a:ext cx="4155893" cy="4155893"/>
            <a:chOff x="0" y="0"/>
            <a:chExt cx="812800" cy="8128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46BEFF"/>
            </a:solidFill>
          </p:spPr>
          <p:txBody>
            <a:bodyPr/>
            <a:lstStyle/>
            <a:p>
              <a:endParaRPr lang="es-ES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76200" y="-9525"/>
              <a:ext cx="660400" cy="7461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562"/>
                </a:lnSpc>
              </a:pPr>
              <a:endParaRPr/>
            </a:p>
          </p:txBody>
        </p:sp>
      </p:grpSp>
      <p:sp>
        <p:nvSpPr>
          <p:cNvPr id="9" name="TextBox 9"/>
          <p:cNvSpPr txBox="1"/>
          <p:nvPr/>
        </p:nvSpPr>
        <p:spPr>
          <a:xfrm>
            <a:off x="2244444" y="6894543"/>
            <a:ext cx="8238679" cy="7454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159"/>
              </a:lnSpc>
            </a:pPr>
            <a:r>
              <a:rPr lang="en-US" sz="439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https://library.ie.edu/research/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244444" y="7906735"/>
            <a:ext cx="4583774" cy="5638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619"/>
              </a:lnSpc>
            </a:pPr>
            <a:r>
              <a:rPr lang="en-US" sz="329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openaccess@ie.edu</a:t>
            </a:r>
          </a:p>
        </p:txBody>
      </p:sp>
    </p:spTree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340</Words>
  <Application>Microsoft Office PowerPoint</Application>
  <PresentationFormat>Personalizado</PresentationFormat>
  <Paragraphs>62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7" baseType="lpstr">
      <vt:lpstr>Arial</vt:lpstr>
      <vt:lpstr>Be Vietnam Medium</vt:lpstr>
      <vt:lpstr>Be Vietnam Ultra-Bold</vt:lpstr>
      <vt:lpstr>Montserrat</vt:lpstr>
      <vt:lpstr>Montserrat Medium</vt:lpstr>
      <vt:lpstr>Montserrat Bold</vt:lpstr>
      <vt:lpstr>Be Vietnam</vt:lpstr>
      <vt:lpstr>Calibri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Repositories as a Key Infrastructure for Research Support.</dc:title>
  <cp:lastModifiedBy>Patricia Riba Hernandez</cp:lastModifiedBy>
  <cp:revision>2</cp:revision>
  <dcterms:created xsi:type="dcterms:W3CDTF">2006-08-16T00:00:00Z</dcterms:created>
  <dcterms:modified xsi:type="dcterms:W3CDTF">2026-02-09T18:58:51Z</dcterms:modified>
  <dc:identifier>DAHAim_23W4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8b742207-f172-4f87-acf3-9b9d90861219_Enabled">
    <vt:lpwstr>true</vt:lpwstr>
  </property>
  <property fmtid="{D5CDD505-2E9C-101B-9397-08002B2CF9AE}" pid="3" name="MSIP_Label_8b742207-f172-4f87-acf3-9b9d90861219_SetDate">
    <vt:lpwstr>2026-02-09T18:58:51Z</vt:lpwstr>
  </property>
  <property fmtid="{D5CDD505-2E9C-101B-9397-08002B2CF9AE}" pid="4" name="MSIP_Label_8b742207-f172-4f87-acf3-9b9d90861219_Method">
    <vt:lpwstr>Standard</vt:lpwstr>
  </property>
  <property fmtid="{D5CDD505-2E9C-101B-9397-08002B2CF9AE}" pid="5" name="MSIP_Label_8b742207-f172-4f87-acf3-9b9d90861219_Name">
    <vt:lpwstr>Internal</vt:lpwstr>
  </property>
  <property fmtid="{D5CDD505-2E9C-101B-9397-08002B2CF9AE}" pid="6" name="MSIP_Label_8b742207-f172-4f87-acf3-9b9d90861219_SiteId">
    <vt:lpwstr>4a39c578-6df0-42b9-a7e0-e9eac6d91816</vt:lpwstr>
  </property>
  <property fmtid="{D5CDD505-2E9C-101B-9397-08002B2CF9AE}" pid="7" name="MSIP_Label_8b742207-f172-4f87-acf3-9b9d90861219_ActionId">
    <vt:lpwstr>2fe7b1bd-b210-428e-8b60-d265ee8e291c</vt:lpwstr>
  </property>
  <property fmtid="{D5CDD505-2E9C-101B-9397-08002B2CF9AE}" pid="8" name="MSIP_Label_8b742207-f172-4f87-acf3-9b9d90861219_ContentBits">
    <vt:lpwstr>0</vt:lpwstr>
  </property>
  <property fmtid="{D5CDD505-2E9C-101B-9397-08002B2CF9AE}" pid="9" name="MSIP_Label_8b742207-f172-4f87-acf3-9b9d90861219_Tag">
    <vt:lpwstr>10, 3, 0, 1</vt:lpwstr>
  </property>
</Properties>
</file>